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Lst>
  <p:sldSz cy="8229600" cx="14630400"/>
  <p:notesSz cx="8229600" cy="14630400"/>
  <p:embeddedFontLst>
    <p:embeddedFont>
      <p:font typeface="Gelasi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font" Target="fonts/Gelasio-regular.fntdata"/><Relationship Id="rId14" Type="http://schemas.openxmlformats.org/officeDocument/2006/relationships/slide" Target="slides/slide10.xml"/><Relationship Id="rId17" Type="http://schemas.openxmlformats.org/officeDocument/2006/relationships/font" Target="fonts/Gelasio-italic.fntdata"/><Relationship Id="rId16" Type="http://schemas.openxmlformats.org/officeDocument/2006/relationships/font" Target="fonts/Gelasio-bold.fntdata"/><Relationship Id="rId5" Type="http://schemas.openxmlformats.org/officeDocument/2006/relationships/slide" Target="slides/slide1.xml"/><Relationship Id="rId6" Type="http://schemas.openxmlformats.org/officeDocument/2006/relationships/slide" Target="slides/slide2.xml"/><Relationship Id="rId18" Type="http://schemas.openxmlformats.org/officeDocument/2006/relationships/font" Target="fonts/Gelasio-boldItalic.fntdata"/><Relationship Id="rId7" Type="http://schemas.openxmlformats.org/officeDocument/2006/relationships/slide" Target="slides/slide3.xml"/><Relationship Id="rId8" Type="http://schemas.openxmlformats.org/officeDocument/2006/relationships/slide" Target="slides/slide4.xml"/></Relationships>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lvl1pPr>
            <a:lvl2pPr lvl="1" marR="0" rtl="0" algn="l">
              <a:spcBef>
                <a:spcPts val="0"/>
              </a:spcBef>
              <a:spcAft>
                <a:spcPts val="0"/>
              </a:spcAft>
              <a:buSzPts val="1400"/>
              <a:buNone/>
              <a:defRPr b="0" i="0" sz="1800" u="none" cap="none" strike="noStrike"/>
            </a:lvl2pPr>
            <a:lvl3pPr lvl="2" marR="0" rtl="0" algn="l">
              <a:spcBef>
                <a:spcPts val="0"/>
              </a:spcBef>
              <a:spcAft>
                <a:spcPts val="0"/>
              </a:spcAft>
              <a:buSzPts val="1400"/>
              <a:buNone/>
              <a:defRPr b="0" i="0" sz="1800" u="none" cap="none" strike="noStrike"/>
            </a:lvl3pPr>
            <a:lvl4pPr lvl="3" marR="0" rtl="0" algn="l">
              <a:spcBef>
                <a:spcPts val="0"/>
              </a:spcBef>
              <a:spcAft>
                <a:spcPts val="0"/>
              </a:spcAft>
              <a:buSzPts val="1400"/>
              <a:buNone/>
              <a:defRPr b="0" i="0" sz="1800" u="none" cap="none" strike="noStrike"/>
            </a:lvl4pPr>
            <a:lvl5pPr lvl="4" marR="0" rtl="0" algn="l">
              <a:spcBef>
                <a:spcPts val="0"/>
              </a:spcBef>
              <a:spcAft>
                <a:spcPts val="0"/>
              </a:spcAft>
              <a:buSzPts val="1400"/>
              <a:buNone/>
              <a:defRPr b="0" i="0" sz="1800" u="none" cap="none" strike="noStrike"/>
            </a:lvl5pPr>
            <a:lvl6pPr lvl="5" marR="0" rtl="0" algn="l">
              <a:spcBef>
                <a:spcPts val="0"/>
              </a:spcBef>
              <a:spcAft>
                <a:spcPts val="0"/>
              </a:spcAft>
              <a:buSzPts val="1400"/>
              <a:buNone/>
              <a:defRPr b="0" i="0" sz="1800" u="none" cap="none" strike="noStrike"/>
            </a:lvl6pPr>
            <a:lvl7pPr lvl="6" marR="0" rtl="0" algn="l">
              <a:spcBef>
                <a:spcPts val="0"/>
              </a:spcBef>
              <a:spcAft>
                <a:spcPts val="0"/>
              </a:spcAft>
              <a:buSzPts val="1400"/>
              <a:buNone/>
              <a:defRPr b="0" i="0" sz="1800" u="none" cap="none" strike="noStrike"/>
            </a:lvl7pPr>
            <a:lvl8pPr lvl="7" marR="0" rtl="0" algn="l">
              <a:spcBef>
                <a:spcPts val="0"/>
              </a:spcBef>
              <a:spcAft>
                <a:spcPts val="0"/>
              </a:spcAft>
              <a:buSzPts val="1400"/>
              <a:buNone/>
              <a:defRPr b="0" i="0" sz="1800" u="none" cap="none" strike="noStrike"/>
            </a:lvl8pPr>
            <a:lvl9pPr lvl="8" marR="0" rtl="0" algn="l">
              <a:spcBef>
                <a:spcPts val="0"/>
              </a:spcBef>
              <a:spcAft>
                <a:spcPts val="0"/>
              </a:spcAft>
              <a:buSzPts val="1400"/>
              <a:buNone/>
              <a:defRPr b="0" i="0" sz="1800" u="none" cap="none" strike="noStrike"/>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t>‹#›</a:t>
            </a:fld>
            <a:endParaRPr b="0" i="0" sz="1200" u="none" cap="none" strike="noStrik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 name="Google Shape;53;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54" name="Google Shape;54;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0" name="Google Shape;200;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 name="Google Shape;61;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62" name="Google Shape;62;p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2" name="Google Shape;72;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73" name="Google Shape;73;p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9" name="Google Shape;89;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0" name="Google Shape;90;p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9" name="Google Shape;109;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0" name="Google Shape;110;p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 name="Google Shape;125;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6" name="Google Shape;126;p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8" name="Google Shape;13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9" name="Google Shape;139;p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4" name="Google Shape;164;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5" name="Google Shape;165;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6" name="Google Shape;176;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gamma.app/?utm_source=made-with-gamma" TargetMode="External"/><Relationship Id="rId3" Type="http://schemas.openxmlformats.org/officeDocument/2006/relationships/image" Target="../media/image8.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 master">
  <p:cSld name="Slide 1 master">
    <p:spTree>
      <p:nvGrpSpPr>
        <p:cNvPr id="10" name="Shape 10"/>
        <p:cNvGrpSpPr/>
        <p:nvPr/>
      </p:nvGrpSpPr>
      <p:grpSpPr>
        <a:xfrm>
          <a:off x="0" y="0"/>
          <a:ext cx="0" cy="0"/>
          <a:chOff x="0" y="0"/>
          <a:chExt cx="0" cy="0"/>
        </a:xfrm>
      </p:grpSpPr>
      <p:sp>
        <p:nvSpPr>
          <p:cNvPr id="11" name="Google Shape;11;p2"/>
          <p:cNvSpPr/>
          <p:nvPr/>
        </p:nvSpPr>
        <p:spPr>
          <a:xfrm>
            <a:off x="0" y="0"/>
            <a:ext cx="14630400" cy="8229600"/>
          </a:xfrm>
          <a:prstGeom prst="rect">
            <a:avLst/>
          </a:prstGeom>
          <a:solidFill>
            <a:srgbClr val="DDC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0" y="0"/>
            <a:ext cx="14630400" cy="8229600"/>
          </a:xfrm>
          <a:prstGeom prst="rect">
            <a:avLst/>
          </a:prstGeom>
          <a:solidFill>
            <a:srgbClr val="F9F6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3" name="Google Shape;13;p2">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10 master">
  <p:cSld name="Slide 10 master">
    <p:spTree>
      <p:nvGrpSpPr>
        <p:cNvPr id="46" name="Shape 46"/>
        <p:cNvGrpSpPr/>
        <p:nvPr/>
      </p:nvGrpSpPr>
      <p:grpSpPr>
        <a:xfrm>
          <a:off x="0" y="0"/>
          <a:ext cx="0" cy="0"/>
          <a:chOff x="0" y="0"/>
          <a:chExt cx="0" cy="0"/>
        </a:xfrm>
      </p:grpSpPr>
      <p:sp>
        <p:nvSpPr>
          <p:cNvPr id="47" name="Google Shape;47;p11"/>
          <p:cNvSpPr/>
          <p:nvPr/>
        </p:nvSpPr>
        <p:spPr>
          <a:xfrm>
            <a:off x="0" y="0"/>
            <a:ext cx="14630400" cy="8229600"/>
          </a:xfrm>
          <a:prstGeom prst="rect">
            <a:avLst/>
          </a:prstGeom>
          <a:solidFill>
            <a:srgbClr val="DDC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11"/>
          <p:cNvSpPr/>
          <p:nvPr/>
        </p:nvSpPr>
        <p:spPr>
          <a:xfrm>
            <a:off x="0" y="0"/>
            <a:ext cx="14630400" cy="8229600"/>
          </a:xfrm>
          <a:prstGeom prst="rect">
            <a:avLst/>
          </a:prstGeom>
          <a:solidFill>
            <a:srgbClr val="F9F6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9" name="Google Shape;49;p11">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FAULT">
  <p:cSld name="DEFAULT">
    <p:bg>
      <p:bgPr>
        <a:solidFill>
          <a:schemeClr val="lt1"/>
        </a:solidFill>
      </p:bgPr>
    </p:bg>
    <p:spTree>
      <p:nvGrpSpPr>
        <p:cNvPr id="50" name="Shape 5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2 master">
  <p:cSld name="Slide 2 master">
    <p:spTree>
      <p:nvGrpSpPr>
        <p:cNvPr id="14" name="Shape 14"/>
        <p:cNvGrpSpPr/>
        <p:nvPr/>
      </p:nvGrpSpPr>
      <p:grpSpPr>
        <a:xfrm>
          <a:off x="0" y="0"/>
          <a:ext cx="0" cy="0"/>
          <a:chOff x="0" y="0"/>
          <a:chExt cx="0" cy="0"/>
        </a:xfrm>
      </p:grpSpPr>
      <p:sp>
        <p:nvSpPr>
          <p:cNvPr id="15" name="Google Shape;15;p3"/>
          <p:cNvSpPr/>
          <p:nvPr/>
        </p:nvSpPr>
        <p:spPr>
          <a:xfrm>
            <a:off x="0" y="0"/>
            <a:ext cx="14630400" cy="8229600"/>
          </a:xfrm>
          <a:prstGeom prst="rect">
            <a:avLst/>
          </a:prstGeom>
          <a:solidFill>
            <a:srgbClr val="DDC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3"/>
          <p:cNvSpPr/>
          <p:nvPr/>
        </p:nvSpPr>
        <p:spPr>
          <a:xfrm>
            <a:off x="0" y="0"/>
            <a:ext cx="14630400" cy="8229600"/>
          </a:xfrm>
          <a:prstGeom prst="rect">
            <a:avLst/>
          </a:prstGeom>
          <a:solidFill>
            <a:srgbClr val="F9F6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17" name="Google Shape;17;p3">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3 master">
  <p:cSld name="Slide 3 master">
    <p:spTree>
      <p:nvGrpSpPr>
        <p:cNvPr id="18" name="Shape 18"/>
        <p:cNvGrpSpPr/>
        <p:nvPr/>
      </p:nvGrpSpPr>
      <p:grpSpPr>
        <a:xfrm>
          <a:off x="0" y="0"/>
          <a:ext cx="0" cy="0"/>
          <a:chOff x="0" y="0"/>
          <a:chExt cx="0" cy="0"/>
        </a:xfrm>
      </p:grpSpPr>
      <p:sp>
        <p:nvSpPr>
          <p:cNvPr id="19" name="Google Shape;19;p4"/>
          <p:cNvSpPr/>
          <p:nvPr/>
        </p:nvSpPr>
        <p:spPr>
          <a:xfrm>
            <a:off x="0" y="0"/>
            <a:ext cx="14630400" cy="8229600"/>
          </a:xfrm>
          <a:prstGeom prst="rect">
            <a:avLst/>
          </a:prstGeom>
          <a:solidFill>
            <a:srgbClr val="DDC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0"/>
            <a:ext cx="14630400" cy="8229600"/>
          </a:xfrm>
          <a:prstGeom prst="rect">
            <a:avLst/>
          </a:prstGeom>
          <a:solidFill>
            <a:srgbClr val="F9F6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1" name="Google Shape;21;p4">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4 master">
  <p:cSld name="Slide 4 master">
    <p:spTree>
      <p:nvGrpSpPr>
        <p:cNvPr id="22" name="Shape 22"/>
        <p:cNvGrpSpPr/>
        <p:nvPr/>
      </p:nvGrpSpPr>
      <p:grpSpPr>
        <a:xfrm>
          <a:off x="0" y="0"/>
          <a:ext cx="0" cy="0"/>
          <a:chOff x="0" y="0"/>
          <a:chExt cx="0" cy="0"/>
        </a:xfrm>
      </p:grpSpPr>
      <p:sp>
        <p:nvSpPr>
          <p:cNvPr id="23" name="Google Shape;23;p5"/>
          <p:cNvSpPr/>
          <p:nvPr/>
        </p:nvSpPr>
        <p:spPr>
          <a:xfrm>
            <a:off x="0" y="0"/>
            <a:ext cx="14630400" cy="8229600"/>
          </a:xfrm>
          <a:prstGeom prst="rect">
            <a:avLst/>
          </a:prstGeom>
          <a:solidFill>
            <a:srgbClr val="DDC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5"/>
          <p:cNvSpPr/>
          <p:nvPr/>
        </p:nvSpPr>
        <p:spPr>
          <a:xfrm>
            <a:off x="0" y="0"/>
            <a:ext cx="14630400" cy="8229600"/>
          </a:xfrm>
          <a:prstGeom prst="rect">
            <a:avLst/>
          </a:prstGeom>
          <a:solidFill>
            <a:srgbClr val="F9F6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5" name="Google Shape;25;p5">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5 master">
  <p:cSld name="Slide 5 master">
    <p:spTree>
      <p:nvGrpSpPr>
        <p:cNvPr id="26" name="Shape 26"/>
        <p:cNvGrpSpPr/>
        <p:nvPr/>
      </p:nvGrpSpPr>
      <p:grpSpPr>
        <a:xfrm>
          <a:off x="0" y="0"/>
          <a:ext cx="0" cy="0"/>
          <a:chOff x="0" y="0"/>
          <a:chExt cx="0" cy="0"/>
        </a:xfrm>
      </p:grpSpPr>
      <p:sp>
        <p:nvSpPr>
          <p:cNvPr id="27" name="Google Shape;27;p6"/>
          <p:cNvSpPr/>
          <p:nvPr/>
        </p:nvSpPr>
        <p:spPr>
          <a:xfrm>
            <a:off x="0" y="0"/>
            <a:ext cx="14630400" cy="8229600"/>
          </a:xfrm>
          <a:prstGeom prst="rect">
            <a:avLst/>
          </a:prstGeom>
          <a:solidFill>
            <a:srgbClr val="DDC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6"/>
          <p:cNvSpPr/>
          <p:nvPr/>
        </p:nvSpPr>
        <p:spPr>
          <a:xfrm>
            <a:off x="0" y="0"/>
            <a:ext cx="14630400" cy="8229600"/>
          </a:xfrm>
          <a:prstGeom prst="rect">
            <a:avLst/>
          </a:prstGeom>
          <a:solidFill>
            <a:srgbClr val="F9F6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29" name="Google Shape;29;p6">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6 master">
  <p:cSld name="Slide 6 master">
    <p:spTree>
      <p:nvGrpSpPr>
        <p:cNvPr id="30" name="Shape 30"/>
        <p:cNvGrpSpPr/>
        <p:nvPr/>
      </p:nvGrpSpPr>
      <p:grpSpPr>
        <a:xfrm>
          <a:off x="0" y="0"/>
          <a:ext cx="0" cy="0"/>
          <a:chOff x="0" y="0"/>
          <a:chExt cx="0" cy="0"/>
        </a:xfrm>
      </p:grpSpPr>
      <p:sp>
        <p:nvSpPr>
          <p:cNvPr id="31" name="Google Shape;31;p7"/>
          <p:cNvSpPr/>
          <p:nvPr/>
        </p:nvSpPr>
        <p:spPr>
          <a:xfrm>
            <a:off x="0" y="0"/>
            <a:ext cx="14630400" cy="8229600"/>
          </a:xfrm>
          <a:prstGeom prst="rect">
            <a:avLst/>
          </a:prstGeom>
          <a:solidFill>
            <a:srgbClr val="DDC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7"/>
          <p:cNvSpPr/>
          <p:nvPr/>
        </p:nvSpPr>
        <p:spPr>
          <a:xfrm>
            <a:off x="0" y="0"/>
            <a:ext cx="14630400" cy="8229600"/>
          </a:xfrm>
          <a:prstGeom prst="rect">
            <a:avLst/>
          </a:prstGeom>
          <a:solidFill>
            <a:srgbClr val="F9F6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3" name="Google Shape;33;p7">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7 master">
  <p:cSld name="Slide 7 master">
    <p:spTree>
      <p:nvGrpSpPr>
        <p:cNvPr id="34" name="Shape 34"/>
        <p:cNvGrpSpPr/>
        <p:nvPr/>
      </p:nvGrpSpPr>
      <p:grpSpPr>
        <a:xfrm>
          <a:off x="0" y="0"/>
          <a:ext cx="0" cy="0"/>
          <a:chOff x="0" y="0"/>
          <a:chExt cx="0" cy="0"/>
        </a:xfrm>
      </p:grpSpPr>
      <p:sp>
        <p:nvSpPr>
          <p:cNvPr id="35" name="Google Shape;35;p8"/>
          <p:cNvSpPr/>
          <p:nvPr/>
        </p:nvSpPr>
        <p:spPr>
          <a:xfrm>
            <a:off x="0" y="0"/>
            <a:ext cx="14630400" cy="8229600"/>
          </a:xfrm>
          <a:prstGeom prst="rect">
            <a:avLst/>
          </a:prstGeom>
          <a:solidFill>
            <a:srgbClr val="DDC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8"/>
          <p:cNvSpPr/>
          <p:nvPr/>
        </p:nvSpPr>
        <p:spPr>
          <a:xfrm>
            <a:off x="0" y="0"/>
            <a:ext cx="14630400" cy="8229600"/>
          </a:xfrm>
          <a:prstGeom prst="rect">
            <a:avLst/>
          </a:prstGeom>
          <a:solidFill>
            <a:srgbClr val="F9F6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37" name="Google Shape;37;p8">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8 master">
  <p:cSld name="Slide 8 master">
    <p:spTree>
      <p:nvGrpSpPr>
        <p:cNvPr id="38" name="Shape 38"/>
        <p:cNvGrpSpPr/>
        <p:nvPr/>
      </p:nvGrpSpPr>
      <p:grpSpPr>
        <a:xfrm>
          <a:off x="0" y="0"/>
          <a:ext cx="0" cy="0"/>
          <a:chOff x="0" y="0"/>
          <a:chExt cx="0" cy="0"/>
        </a:xfrm>
      </p:grpSpPr>
      <p:sp>
        <p:nvSpPr>
          <p:cNvPr id="39" name="Google Shape;39;p9"/>
          <p:cNvSpPr/>
          <p:nvPr/>
        </p:nvSpPr>
        <p:spPr>
          <a:xfrm>
            <a:off x="0" y="0"/>
            <a:ext cx="14630400" cy="8229600"/>
          </a:xfrm>
          <a:prstGeom prst="rect">
            <a:avLst/>
          </a:prstGeom>
          <a:solidFill>
            <a:srgbClr val="DDC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9"/>
          <p:cNvSpPr/>
          <p:nvPr/>
        </p:nvSpPr>
        <p:spPr>
          <a:xfrm>
            <a:off x="0" y="0"/>
            <a:ext cx="14630400" cy="8229600"/>
          </a:xfrm>
          <a:prstGeom prst="rect">
            <a:avLst/>
          </a:prstGeom>
          <a:solidFill>
            <a:srgbClr val="F9F6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1" name="Google Shape;41;p9">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9 master">
  <p:cSld name="Slide 9 master">
    <p:spTree>
      <p:nvGrpSpPr>
        <p:cNvPr id="42" name="Shape 42"/>
        <p:cNvGrpSpPr/>
        <p:nvPr/>
      </p:nvGrpSpPr>
      <p:grpSpPr>
        <a:xfrm>
          <a:off x="0" y="0"/>
          <a:ext cx="0" cy="0"/>
          <a:chOff x="0" y="0"/>
          <a:chExt cx="0" cy="0"/>
        </a:xfrm>
      </p:grpSpPr>
      <p:sp>
        <p:nvSpPr>
          <p:cNvPr id="43" name="Google Shape;43;p10"/>
          <p:cNvSpPr/>
          <p:nvPr/>
        </p:nvSpPr>
        <p:spPr>
          <a:xfrm>
            <a:off x="0" y="0"/>
            <a:ext cx="14630400" cy="8229600"/>
          </a:xfrm>
          <a:prstGeom prst="rect">
            <a:avLst/>
          </a:prstGeom>
          <a:solidFill>
            <a:srgbClr val="DDC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10"/>
          <p:cNvSpPr/>
          <p:nvPr/>
        </p:nvSpPr>
        <p:spPr>
          <a:xfrm>
            <a:off x="0" y="0"/>
            <a:ext cx="14630400" cy="8229600"/>
          </a:xfrm>
          <a:prstGeom prst="rect">
            <a:avLst/>
          </a:prstGeom>
          <a:solidFill>
            <a:srgbClr val="F9F6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preencoded.png" id="45" name="Google Shape;45;p10">
            <a:hlinkClick r:id="rId2"/>
          </p:cNvPr>
          <p:cNvPicPr preferRelativeResize="0"/>
          <p:nvPr/>
        </p:nvPicPr>
        <p:blipFill rotWithShape="1">
          <a:blip r:embed="rId3">
            <a:alphaModFix/>
          </a:blip>
          <a:srcRect b="0" l="0" r="0" t="0"/>
          <a:stretch/>
        </p:blipFill>
        <p:spPr>
          <a:xfrm>
            <a:off x="12839215" y="7749540"/>
            <a:ext cx="1722605" cy="41148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19.png"/><Relationship Id="rId4" Type="http://schemas.openxmlformats.org/officeDocument/2006/relationships/image" Target="../media/image11.png"/><Relationship Id="rId5" Type="http://schemas.openxmlformats.org/officeDocument/2006/relationships/image" Target="../media/image13.png"/><Relationship Id="rId6"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6.png"/><Relationship Id="rId4" Type="http://schemas.openxmlformats.org/officeDocument/2006/relationships/image" Target="../media/image20.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2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17.png"/><Relationship Id="rId5"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pic>
        <p:nvPicPr>
          <p:cNvPr descr="preencoded.png" id="56" name="Google Shape;56;p13"/>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57" name="Google Shape;57;p13"/>
          <p:cNvSpPr/>
          <p:nvPr/>
        </p:nvSpPr>
        <p:spPr>
          <a:xfrm>
            <a:off x="6280190" y="2510076"/>
            <a:ext cx="7556421" cy="1417558"/>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484237"/>
              </a:buClr>
              <a:buSzPts val="4450"/>
              <a:buFont typeface="Gelasio"/>
              <a:buNone/>
            </a:pPr>
            <a:r>
              <a:rPr b="0" i="0" lang="en-US" sz="4450" u="none" cap="none" strike="noStrike">
                <a:solidFill>
                  <a:srgbClr val="484237"/>
                </a:solidFill>
                <a:latin typeface="Gelasio"/>
                <a:ea typeface="Gelasio"/>
                <a:cs typeface="Gelasio"/>
                <a:sym typeface="Gelasio"/>
              </a:rPr>
              <a:t>Combating Wildfires: A High-Tech Approach</a:t>
            </a:r>
            <a:endParaRPr b="0" i="0" sz="4450" u="none" cap="none" strike="noStrike"/>
          </a:p>
        </p:txBody>
      </p:sp>
      <p:sp>
        <p:nvSpPr>
          <p:cNvPr id="58" name="Google Shape;58;p13"/>
          <p:cNvSpPr/>
          <p:nvPr/>
        </p:nvSpPr>
        <p:spPr>
          <a:xfrm>
            <a:off x="6280190" y="4267795"/>
            <a:ext cx="7556421" cy="145161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Wildfires pose an increasing threat to lives, property, and natural ecosystems. This presentation outlines a cutting-edge solution leveraging AI and advanced monitoring to detect and mitigate these devastating events.</a:t>
            </a:r>
            <a:endParaRPr b="0" i="0" sz="1750" u="none" cap="none" strike="noStrike"/>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descr="preencoded.png" id="203" name="Google Shape;203;p22"/>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204" name="Google Shape;204;p22"/>
          <p:cNvSpPr/>
          <p:nvPr/>
        </p:nvSpPr>
        <p:spPr>
          <a:xfrm>
            <a:off x="6212443" y="571976"/>
            <a:ext cx="7691914" cy="1296591"/>
          </a:xfrm>
          <a:prstGeom prst="rect">
            <a:avLst/>
          </a:prstGeom>
          <a:noFill/>
          <a:ln>
            <a:noFill/>
          </a:ln>
        </p:spPr>
        <p:txBody>
          <a:bodyPr anchorCtr="0" anchor="t" bIns="0" lIns="0" spcFirstLastPara="1" rIns="0" wrap="square" tIns="0">
            <a:noAutofit/>
          </a:bodyPr>
          <a:lstStyle/>
          <a:p>
            <a:pPr indent="0" lvl="0" marL="0" marR="0" rtl="0" algn="l">
              <a:lnSpc>
                <a:spcPct val="125925"/>
              </a:lnSpc>
              <a:spcBef>
                <a:spcPts val="0"/>
              </a:spcBef>
              <a:spcAft>
                <a:spcPts val="0"/>
              </a:spcAft>
              <a:buClr>
                <a:srgbClr val="484237"/>
              </a:buClr>
              <a:buSzPts val="4050"/>
              <a:buFont typeface="Gelasio"/>
              <a:buNone/>
            </a:pPr>
            <a:r>
              <a:rPr b="0" i="0" lang="en-US" sz="4050" u="none" cap="none" strike="noStrike">
                <a:solidFill>
                  <a:srgbClr val="484237"/>
                </a:solidFill>
                <a:latin typeface="Gelasio"/>
                <a:ea typeface="Gelasio"/>
                <a:cs typeface="Gelasio"/>
                <a:sym typeface="Gelasio"/>
              </a:rPr>
              <a:t>Data Integration and Preprocessing</a:t>
            </a:r>
            <a:endParaRPr b="0" i="0" sz="4050" u="none" cap="none" strike="noStrike"/>
          </a:p>
        </p:txBody>
      </p:sp>
      <p:sp>
        <p:nvSpPr>
          <p:cNvPr id="205" name="Google Shape;205;p22"/>
          <p:cNvSpPr/>
          <p:nvPr/>
        </p:nvSpPr>
        <p:spPr>
          <a:xfrm>
            <a:off x="6212443" y="2179677"/>
            <a:ext cx="7691914" cy="66365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746558"/>
              </a:buClr>
              <a:buSzPts val="1600"/>
              <a:buFont typeface="Gelasio"/>
              <a:buNone/>
            </a:pPr>
            <a:r>
              <a:rPr b="0" i="0" lang="en-US" sz="1600" u="none" cap="none" strike="noStrike">
                <a:solidFill>
                  <a:srgbClr val="746558"/>
                </a:solidFill>
                <a:latin typeface="Gelasio"/>
                <a:ea typeface="Gelasio"/>
                <a:cs typeface="Gelasio"/>
                <a:sym typeface="Gelasio"/>
              </a:rPr>
              <a:t>Incoming image data from drones, cameras, and satellites is preprocessed to be compatible with AlexNet's input requirements, ensuring optimal performance.</a:t>
            </a:r>
            <a:endParaRPr b="0" i="0" sz="1600" u="none" cap="none" strike="noStrike"/>
          </a:p>
        </p:txBody>
      </p:sp>
      <p:pic>
        <p:nvPicPr>
          <p:cNvPr descr="preencoded.png" id="206" name="Google Shape;206;p22"/>
          <p:cNvPicPr preferRelativeResize="0"/>
          <p:nvPr/>
        </p:nvPicPr>
        <p:blipFill rotWithShape="1">
          <a:blip r:embed="rId4">
            <a:alphaModFix/>
          </a:blip>
          <a:srcRect b="0" l="0" r="0" t="0"/>
          <a:stretch/>
        </p:blipFill>
        <p:spPr>
          <a:xfrm>
            <a:off x="6212443" y="3076694"/>
            <a:ext cx="1037153" cy="1526977"/>
          </a:xfrm>
          <a:prstGeom prst="rect">
            <a:avLst/>
          </a:prstGeom>
          <a:noFill/>
          <a:ln>
            <a:noFill/>
          </a:ln>
        </p:spPr>
      </p:pic>
      <p:sp>
        <p:nvSpPr>
          <p:cNvPr id="207" name="Google Shape;207;p22"/>
          <p:cNvSpPr/>
          <p:nvPr/>
        </p:nvSpPr>
        <p:spPr>
          <a:xfrm>
            <a:off x="7457003" y="3284101"/>
            <a:ext cx="2593062" cy="324088"/>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rgbClr val="746558"/>
              </a:buClr>
              <a:buSzPts val="2000"/>
              <a:buFont typeface="Gelasio"/>
              <a:buNone/>
            </a:pPr>
            <a:r>
              <a:rPr b="0" i="0" lang="en-US" sz="2000" u="none" cap="none" strike="noStrike">
                <a:solidFill>
                  <a:srgbClr val="746558"/>
                </a:solidFill>
                <a:latin typeface="Gelasio"/>
                <a:ea typeface="Gelasio"/>
                <a:cs typeface="Gelasio"/>
                <a:sym typeface="Gelasio"/>
              </a:rPr>
              <a:t>Input Size</a:t>
            </a:r>
            <a:endParaRPr b="0" i="0" sz="2000" u="none" cap="none" strike="noStrike"/>
          </a:p>
        </p:txBody>
      </p:sp>
      <p:sp>
        <p:nvSpPr>
          <p:cNvPr id="208" name="Google Shape;208;p22"/>
          <p:cNvSpPr/>
          <p:nvPr/>
        </p:nvSpPr>
        <p:spPr>
          <a:xfrm>
            <a:off x="7457003" y="3732609"/>
            <a:ext cx="6447353" cy="66365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746558"/>
              </a:buClr>
              <a:buSzPts val="1600"/>
              <a:buFont typeface="Gelasio"/>
              <a:buNone/>
            </a:pPr>
            <a:r>
              <a:rPr b="0" i="0" lang="en-US" sz="1600" u="none" cap="none" strike="noStrike">
                <a:solidFill>
                  <a:srgbClr val="746558"/>
                </a:solidFill>
                <a:latin typeface="Gelasio"/>
                <a:ea typeface="Gelasio"/>
                <a:cs typeface="Gelasio"/>
                <a:sym typeface="Gelasio"/>
              </a:rPr>
              <a:t>All images are resized to 227x227 pixels, the standard input dimension for AlexNet.</a:t>
            </a:r>
            <a:endParaRPr b="0" i="0" sz="1600" u="none" cap="none" strike="noStrike"/>
          </a:p>
        </p:txBody>
      </p:sp>
      <p:pic>
        <p:nvPicPr>
          <p:cNvPr descr="preencoded.png" id="209" name="Google Shape;209;p22"/>
          <p:cNvPicPr preferRelativeResize="0"/>
          <p:nvPr/>
        </p:nvPicPr>
        <p:blipFill rotWithShape="1">
          <a:blip r:embed="rId5">
            <a:alphaModFix/>
          </a:blip>
          <a:srcRect b="0" l="0" r="0" t="0"/>
          <a:stretch/>
        </p:blipFill>
        <p:spPr>
          <a:xfrm>
            <a:off x="6212443" y="4603671"/>
            <a:ext cx="1037153" cy="1526977"/>
          </a:xfrm>
          <a:prstGeom prst="rect">
            <a:avLst/>
          </a:prstGeom>
          <a:noFill/>
          <a:ln>
            <a:noFill/>
          </a:ln>
        </p:spPr>
      </p:pic>
      <p:sp>
        <p:nvSpPr>
          <p:cNvPr id="210" name="Google Shape;210;p22"/>
          <p:cNvSpPr/>
          <p:nvPr/>
        </p:nvSpPr>
        <p:spPr>
          <a:xfrm>
            <a:off x="7457003" y="4811077"/>
            <a:ext cx="2626757" cy="324088"/>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rgbClr val="746558"/>
              </a:buClr>
              <a:buSzPts val="2000"/>
              <a:buFont typeface="Gelasio"/>
              <a:buNone/>
            </a:pPr>
            <a:r>
              <a:rPr b="0" i="0" lang="en-US" sz="2000" u="none" cap="none" strike="noStrike">
                <a:solidFill>
                  <a:srgbClr val="746558"/>
                </a:solidFill>
                <a:latin typeface="Gelasio"/>
                <a:ea typeface="Gelasio"/>
                <a:cs typeface="Gelasio"/>
                <a:sym typeface="Gelasio"/>
              </a:rPr>
              <a:t>Color Normalization</a:t>
            </a:r>
            <a:endParaRPr b="0" i="0" sz="2000" u="none" cap="none" strike="noStrike"/>
          </a:p>
        </p:txBody>
      </p:sp>
      <p:sp>
        <p:nvSpPr>
          <p:cNvPr id="211" name="Google Shape;211;p22"/>
          <p:cNvSpPr/>
          <p:nvPr/>
        </p:nvSpPr>
        <p:spPr>
          <a:xfrm>
            <a:off x="7457003" y="5259586"/>
            <a:ext cx="6447353" cy="66365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746558"/>
              </a:buClr>
              <a:buSzPts val="1600"/>
              <a:buFont typeface="Gelasio"/>
              <a:buNone/>
            </a:pPr>
            <a:r>
              <a:rPr b="0" i="0" lang="en-US" sz="1600" u="none" cap="none" strike="noStrike">
                <a:solidFill>
                  <a:srgbClr val="746558"/>
                </a:solidFill>
                <a:latin typeface="Gelasio"/>
                <a:ea typeface="Gelasio"/>
                <a:cs typeface="Gelasio"/>
                <a:sym typeface="Gelasio"/>
              </a:rPr>
              <a:t>Pixel values are normalized to a standard range, enhancing consistency and model generalization.</a:t>
            </a:r>
            <a:endParaRPr b="0" i="0" sz="1600" u="none" cap="none" strike="noStrike"/>
          </a:p>
        </p:txBody>
      </p:sp>
      <p:pic>
        <p:nvPicPr>
          <p:cNvPr descr="preencoded.png" id="212" name="Google Shape;212;p22"/>
          <p:cNvPicPr preferRelativeResize="0"/>
          <p:nvPr/>
        </p:nvPicPr>
        <p:blipFill rotWithShape="1">
          <a:blip r:embed="rId6">
            <a:alphaModFix/>
          </a:blip>
          <a:srcRect b="0" l="0" r="0" t="0"/>
          <a:stretch/>
        </p:blipFill>
        <p:spPr>
          <a:xfrm>
            <a:off x="6212443" y="6130647"/>
            <a:ext cx="1037153" cy="1526977"/>
          </a:xfrm>
          <a:prstGeom prst="rect">
            <a:avLst/>
          </a:prstGeom>
          <a:noFill/>
          <a:ln>
            <a:noFill/>
          </a:ln>
        </p:spPr>
      </p:pic>
      <p:sp>
        <p:nvSpPr>
          <p:cNvPr id="213" name="Google Shape;213;p22"/>
          <p:cNvSpPr/>
          <p:nvPr/>
        </p:nvSpPr>
        <p:spPr>
          <a:xfrm>
            <a:off x="7457003" y="6338054"/>
            <a:ext cx="2593062" cy="324088"/>
          </a:xfrm>
          <a:prstGeom prst="rect">
            <a:avLst/>
          </a:prstGeom>
          <a:noFill/>
          <a:ln>
            <a:noFill/>
          </a:ln>
        </p:spPr>
        <p:txBody>
          <a:bodyPr anchorCtr="0" anchor="t" bIns="0" lIns="0" spcFirstLastPara="1" rIns="0" wrap="square" tIns="0">
            <a:noAutofit/>
          </a:bodyPr>
          <a:lstStyle/>
          <a:p>
            <a:pPr indent="0" lvl="0" marL="0" marR="0" rtl="0" algn="l">
              <a:lnSpc>
                <a:spcPct val="127500"/>
              </a:lnSpc>
              <a:spcBef>
                <a:spcPts val="0"/>
              </a:spcBef>
              <a:spcAft>
                <a:spcPts val="0"/>
              </a:spcAft>
              <a:buClr>
                <a:srgbClr val="746558"/>
              </a:buClr>
              <a:buSzPts val="2000"/>
              <a:buFont typeface="Gelasio"/>
              <a:buNone/>
            </a:pPr>
            <a:r>
              <a:rPr b="0" i="0" lang="en-US" sz="2000" u="none" cap="none" strike="noStrike">
                <a:solidFill>
                  <a:srgbClr val="746558"/>
                </a:solidFill>
                <a:latin typeface="Gelasio"/>
                <a:ea typeface="Gelasio"/>
                <a:cs typeface="Gelasio"/>
                <a:sym typeface="Gelasio"/>
              </a:rPr>
              <a:t>Data Augmentation</a:t>
            </a:r>
            <a:endParaRPr b="0" i="0" sz="2000" u="none" cap="none" strike="noStrike"/>
          </a:p>
        </p:txBody>
      </p:sp>
      <p:sp>
        <p:nvSpPr>
          <p:cNvPr id="214" name="Google Shape;214;p22"/>
          <p:cNvSpPr/>
          <p:nvPr/>
        </p:nvSpPr>
        <p:spPr>
          <a:xfrm>
            <a:off x="7457003" y="6786562"/>
            <a:ext cx="6447353" cy="663654"/>
          </a:xfrm>
          <a:prstGeom prst="rect">
            <a:avLst/>
          </a:prstGeom>
          <a:noFill/>
          <a:ln>
            <a:noFill/>
          </a:ln>
        </p:spPr>
        <p:txBody>
          <a:bodyPr anchorCtr="0" anchor="t" bIns="0" lIns="0" spcFirstLastPara="1" rIns="0" wrap="square" tIns="0">
            <a:noAutofit/>
          </a:bodyPr>
          <a:lstStyle/>
          <a:p>
            <a:pPr indent="0" lvl="0" marL="0" marR="0" rtl="0" algn="l">
              <a:lnSpc>
                <a:spcPct val="162500"/>
              </a:lnSpc>
              <a:spcBef>
                <a:spcPts val="0"/>
              </a:spcBef>
              <a:spcAft>
                <a:spcPts val="0"/>
              </a:spcAft>
              <a:buClr>
                <a:srgbClr val="746558"/>
              </a:buClr>
              <a:buSzPts val="1600"/>
              <a:buFont typeface="Gelasio"/>
              <a:buNone/>
            </a:pPr>
            <a:r>
              <a:rPr b="0" i="0" lang="en-US" sz="1600" u="none" cap="none" strike="noStrike">
                <a:solidFill>
                  <a:srgbClr val="746558"/>
                </a:solidFill>
                <a:latin typeface="Gelasio"/>
                <a:ea typeface="Gelasio"/>
                <a:cs typeface="Gelasio"/>
                <a:sym typeface="Gelasio"/>
              </a:rPr>
              <a:t>Techniques like random cropping and flipping increase dataset diversity, preventing overfitting.</a:t>
            </a:r>
            <a:endParaRPr b="0" i="0" sz="1600" u="none" cap="none" strike="noStrike"/>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sp>
        <p:nvSpPr>
          <p:cNvPr id="64" name="Google Shape;64;p14"/>
          <p:cNvSpPr/>
          <p:nvPr/>
        </p:nvSpPr>
        <p:spPr>
          <a:xfrm>
            <a:off x="491609" y="386239"/>
            <a:ext cx="5141476" cy="438864"/>
          </a:xfrm>
          <a:prstGeom prst="rect">
            <a:avLst/>
          </a:prstGeom>
          <a:noFill/>
          <a:ln>
            <a:noFill/>
          </a:ln>
        </p:spPr>
        <p:txBody>
          <a:bodyPr anchorCtr="0" anchor="t" bIns="0" lIns="0" spcFirstLastPara="1" rIns="0" wrap="square" tIns="0">
            <a:noAutofit/>
          </a:bodyPr>
          <a:lstStyle/>
          <a:p>
            <a:pPr indent="0" lvl="0" marL="0" marR="0" rtl="0" algn="l">
              <a:lnSpc>
                <a:spcPct val="125454"/>
              </a:lnSpc>
              <a:spcBef>
                <a:spcPts val="0"/>
              </a:spcBef>
              <a:spcAft>
                <a:spcPts val="0"/>
              </a:spcAft>
              <a:buClr>
                <a:srgbClr val="484237"/>
              </a:buClr>
              <a:buSzPts val="2750"/>
              <a:buFont typeface="Gelasio"/>
              <a:buNone/>
            </a:pPr>
            <a:r>
              <a:rPr b="0" i="0" lang="en-US" sz="2750" u="none" cap="none" strike="noStrike">
                <a:solidFill>
                  <a:srgbClr val="484237"/>
                </a:solidFill>
                <a:latin typeface="Gelasio"/>
                <a:ea typeface="Gelasio"/>
                <a:cs typeface="Gelasio"/>
                <a:sym typeface="Gelasio"/>
              </a:rPr>
              <a:t>The Escalating Wildfire Crisis</a:t>
            </a:r>
            <a:endParaRPr b="0" i="0" sz="2750" u="none" cap="none" strike="noStrike"/>
          </a:p>
        </p:txBody>
      </p:sp>
      <p:sp>
        <p:nvSpPr>
          <p:cNvPr id="65" name="Google Shape;65;p14"/>
          <p:cNvSpPr/>
          <p:nvPr/>
        </p:nvSpPr>
        <p:spPr>
          <a:xfrm>
            <a:off x="491609" y="1105972"/>
            <a:ext cx="13647182" cy="224790"/>
          </a:xfrm>
          <a:prstGeom prst="rect">
            <a:avLst/>
          </a:prstGeom>
          <a:noFill/>
          <a:ln>
            <a:noFill/>
          </a:ln>
        </p:spPr>
        <p:txBody>
          <a:bodyPr anchorCtr="0" anchor="t" bIns="0" lIns="0" spcFirstLastPara="1" rIns="0" wrap="square" tIns="0">
            <a:noAutofit/>
          </a:bodyPr>
          <a:lstStyle/>
          <a:p>
            <a:pPr indent="0" lvl="0" marL="0" marR="0" rtl="0" algn="l">
              <a:lnSpc>
                <a:spcPct val="159090"/>
              </a:lnSpc>
              <a:spcBef>
                <a:spcPts val="0"/>
              </a:spcBef>
              <a:spcAft>
                <a:spcPts val="0"/>
              </a:spcAft>
              <a:buClr>
                <a:srgbClr val="746558"/>
              </a:buClr>
              <a:buSzPts val="1100"/>
              <a:buFont typeface="Gelasio"/>
              <a:buNone/>
            </a:pPr>
            <a:r>
              <a:rPr b="0" i="0" lang="en-US" sz="1100" u="none" cap="none" strike="noStrike">
                <a:solidFill>
                  <a:srgbClr val="746558"/>
                </a:solidFill>
                <a:latin typeface="Gelasio"/>
                <a:ea typeface="Gelasio"/>
                <a:cs typeface="Gelasio"/>
                <a:sym typeface="Gelasio"/>
              </a:rPr>
              <a:t>Wildfires are growing in frequency and intensity, driven by climate change, prolonged droughts, and human activity. The consequences are dire, leading to billions in damages, displacement, and tragic loss of life.</a:t>
            </a:r>
            <a:endParaRPr b="0" i="0" sz="1100" u="none" cap="none" strike="noStrike"/>
          </a:p>
        </p:txBody>
      </p:sp>
      <p:sp>
        <p:nvSpPr>
          <p:cNvPr id="66" name="Google Shape;66;p14"/>
          <p:cNvSpPr/>
          <p:nvPr/>
        </p:nvSpPr>
        <p:spPr>
          <a:xfrm>
            <a:off x="491609" y="1615083"/>
            <a:ext cx="6652260" cy="449580"/>
          </a:xfrm>
          <a:prstGeom prst="rect">
            <a:avLst/>
          </a:prstGeom>
          <a:noFill/>
          <a:ln>
            <a:noFill/>
          </a:ln>
        </p:spPr>
        <p:txBody>
          <a:bodyPr anchorCtr="0" anchor="t" bIns="0" lIns="0" spcFirstLastPara="1" rIns="0" wrap="square" tIns="0">
            <a:noAutofit/>
          </a:bodyPr>
          <a:lstStyle/>
          <a:p>
            <a:pPr indent="0" lvl="0" marL="0" marR="0" rtl="0" algn="l">
              <a:lnSpc>
                <a:spcPct val="159090"/>
              </a:lnSpc>
              <a:spcBef>
                <a:spcPts val="0"/>
              </a:spcBef>
              <a:spcAft>
                <a:spcPts val="0"/>
              </a:spcAft>
              <a:buClr>
                <a:srgbClr val="746558"/>
              </a:buClr>
              <a:buSzPts val="1100"/>
              <a:buFont typeface="Gelasio"/>
              <a:buNone/>
            </a:pPr>
            <a:r>
              <a:rPr b="0" i="0" lang="en-US" sz="1100" u="none" cap="none" strike="noStrike">
                <a:solidFill>
                  <a:srgbClr val="746558"/>
                </a:solidFill>
                <a:latin typeface="Gelasio"/>
                <a:ea typeface="Gelasio"/>
                <a:cs typeface="Gelasio"/>
                <a:sym typeface="Gelasio"/>
              </a:rPr>
              <a:t>Each year, these infernos destroy thousands of homes, devastate vital infrastructure, and release massive amounts of carbon into the atmosphere, exacerbating climate issues.</a:t>
            </a:r>
            <a:endParaRPr b="0" i="0" sz="1100" u="none" cap="none" strike="noStrike"/>
          </a:p>
        </p:txBody>
      </p:sp>
      <p:pic>
        <p:nvPicPr>
          <p:cNvPr descr="preencoded.png" id="67" name="Google Shape;67;p14"/>
          <p:cNvPicPr preferRelativeResize="0"/>
          <p:nvPr/>
        </p:nvPicPr>
        <p:blipFill rotWithShape="1">
          <a:blip r:embed="rId3">
            <a:alphaModFix/>
          </a:blip>
          <a:srcRect b="0" l="0" r="0" t="0"/>
          <a:stretch/>
        </p:blipFill>
        <p:spPr>
          <a:xfrm>
            <a:off x="491601" y="2222651"/>
            <a:ext cx="6006925" cy="6006925"/>
          </a:xfrm>
          <a:prstGeom prst="rect">
            <a:avLst/>
          </a:prstGeom>
          <a:noFill/>
          <a:ln>
            <a:noFill/>
          </a:ln>
        </p:spPr>
      </p:pic>
      <p:sp>
        <p:nvSpPr>
          <p:cNvPr id="68" name="Google Shape;68;p14"/>
          <p:cNvSpPr/>
          <p:nvPr/>
        </p:nvSpPr>
        <p:spPr>
          <a:xfrm>
            <a:off x="7494151" y="1615083"/>
            <a:ext cx="6652260" cy="449580"/>
          </a:xfrm>
          <a:prstGeom prst="rect">
            <a:avLst/>
          </a:prstGeom>
          <a:noFill/>
          <a:ln>
            <a:noFill/>
          </a:ln>
        </p:spPr>
        <p:txBody>
          <a:bodyPr anchorCtr="0" anchor="t" bIns="0" lIns="0" spcFirstLastPara="1" rIns="0" wrap="square" tIns="0">
            <a:noAutofit/>
          </a:bodyPr>
          <a:lstStyle/>
          <a:p>
            <a:pPr indent="0" lvl="0" marL="0" marR="0" rtl="0" algn="l">
              <a:lnSpc>
                <a:spcPct val="159090"/>
              </a:lnSpc>
              <a:spcBef>
                <a:spcPts val="0"/>
              </a:spcBef>
              <a:spcAft>
                <a:spcPts val="0"/>
              </a:spcAft>
              <a:buClr>
                <a:srgbClr val="746558"/>
              </a:buClr>
              <a:buSzPts val="1100"/>
              <a:buFont typeface="Gelasio"/>
              <a:buNone/>
            </a:pPr>
            <a:r>
              <a:rPr b="0" i="0" lang="en-US" sz="1100" u="none" cap="none" strike="noStrike">
                <a:solidFill>
                  <a:srgbClr val="746558"/>
                </a:solidFill>
                <a:latin typeface="Gelasio"/>
                <a:ea typeface="Gelasio"/>
                <a:cs typeface="Gelasio"/>
                <a:sym typeface="Gelasio"/>
              </a:rPr>
              <a:t>Emergency responders face immense challenges in containment, often battling unpredictable fire behavior and limited visibility. Early detection is paramount for effective intervention.</a:t>
            </a:r>
            <a:endParaRPr b="0" i="0" sz="1100" u="none" cap="none" strike="noStrike"/>
          </a:p>
        </p:txBody>
      </p:sp>
      <p:pic>
        <p:nvPicPr>
          <p:cNvPr descr="preencoded.png" id="69" name="Google Shape;69;p14"/>
          <p:cNvPicPr preferRelativeResize="0"/>
          <p:nvPr/>
        </p:nvPicPr>
        <p:blipFill rotWithShape="1">
          <a:blip r:embed="rId4">
            <a:alphaModFix/>
          </a:blip>
          <a:srcRect b="0" l="0" r="0" t="0"/>
          <a:stretch/>
        </p:blipFill>
        <p:spPr>
          <a:xfrm>
            <a:off x="8139474" y="2222651"/>
            <a:ext cx="6006925" cy="600695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pic>
        <p:nvPicPr>
          <p:cNvPr descr="preencoded.png" id="75" name="Google Shape;75;p15"/>
          <p:cNvPicPr preferRelativeResize="0"/>
          <p:nvPr/>
        </p:nvPicPr>
        <p:blipFill rotWithShape="1">
          <a:blip r:embed="rId3">
            <a:alphaModFix/>
          </a:blip>
          <a:srcRect b="0" l="0" r="0" t="0"/>
          <a:stretch/>
        </p:blipFill>
        <p:spPr>
          <a:xfrm>
            <a:off x="0" y="0"/>
            <a:ext cx="14630400" cy="2753678"/>
          </a:xfrm>
          <a:prstGeom prst="rect">
            <a:avLst/>
          </a:prstGeom>
          <a:noFill/>
          <a:ln>
            <a:noFill/>
          </a:ln>
        </p:spPr>
      </p:pic>
      <p:sp>
        <p:nvSpPr>
          <p:cNvPr id="76" name="Google Shape;76;p15"/>
          <p:cNvSpPr/>
          <p:nvPr/>
        </p:nvSpPr>
        <p:spPr>
          <a:xfrm>
            <a:off x="771049" y="3359468"/>
            <a:ext cx="11288911" cy="688419"/>
          </a:xfrm>
          <a:prstGeom prst="rect">
            <a:avLst/>
          </a:prstGeom>
          <a:noFill/>
          <a:ln>
            <a:noFill/>
          </a:ln>
        </p:spPr>
        <p:txBody>
          <a:bodyPr anchorCtr="0" anchor="t" bIns="0" lIns="0" spcFirstLastPara="1" rIns="0" wrap="square" tIns="0">
            <a:noAutofit/>
          </a:bodyPr>
          <a:lstStyle/>
          <a:p>
            <a:pPr indent="0" lvl="0" marL="0" marR="0" rtl="0" algn="l">
              <a:lnSpc>
                <a:spcPct val="125581"/>
              </a:lnSpc>
              <a:spcBef>
                <a:spcPts val="0"/>
              </a:spcBef>
              <a:spcAft>
                <a:spcPts val="0"/>
              </a:spcAft>
              <a:buClr>
                <a:srgbClr val="484237"/>
              </a:buClr>
              <a:buSzPts val="4300"/>
              <a:buFont typeface="Gelasio"/>
              <a:buNone/>
            </a:pPr>
            <a:r>
              <a:rPr b="0" i="0" lang="en-US" sz="4300" u="none" cap="none" strike="noStrike">
                <a:solidFill>
                  <a:srgbClr val="484237"/>
                </a:solidFill>
                <a:latin typeface="Gelasio"/>
                <a:ea typeface="Gelasio"/>
                <a:cs typeface="Gelasio"/>
                <a:sym typeface="Gelasio"/>
              </a:rPr>
              <a:t>Impact and Scope of Wildfire Devastation</a:t>
            </a:r>
            <a:endParaRPr b="0" i="0" sz="4300" u="none" cap="none" strike="noStrike"/>
          </a:p>
        </p:txBody>
      </p:sp>
      <p:sp>
        <p:nvSpPr>
          <p:cNvPr id="77" name="Google Shape;77;p15"/>
          <p:cNvSpPr/>
          <p:nvPr/>
        </p:nvSpPr>
        <p:spPr>
          <a:xfrm>
            <a:off x="771049" y="4378285"/>
            <a:ext cx="13088303" cy="704850"/>
          </a:xfrm>
          <a:prstGeom prst="rect">
            <a:avLst/>
          </a:prstGeom>
          <a:noFill/>
          <a:ln>
            <a:noFill/>
          </a:ln>
        </p:spPr>
        <p:txBody>
          <a:bodyPr anchorCtr="0" anchor="t" bIns="0" lIns="0" spcFirstLastPara="1" rIns="0" wrap="square" tIns="0">
            <a:noAutofit/>
          </a:bodyPr>
          <a:lstStyle/>
          <a:p>
            <a:pPr indent="0" lvl="0" marL="0" marR="0" rtl="0" algn="l">
              <a:lnSpc>
                <a:spcPct val="161764"/>
              </a:lnSpc>
              <a:spcBef>
                <a:spcPts val="0"/>
              </a:spcBef>
              <a:spcAft>
                <a:spcPts val="0"/>
              </a:spcAft>
              <a:buClr>
                <a:srgbClr val="746558"/>
              </a:buClr>
              <a:buSzPts val="1700"/>
              <a:buFont typeface="Gelasio"/>
              <a:buNone/>
            </a:pPr>
            <a:r>
              <a:rPr b="0" i="0" lang="en-US" sz="1700" u="none" cap="none" strike="noStrike">
                <a:solidFill>
                  <a:srgbClr val="746558"/>
                </a:solidFill>
                <a:latin typeface="Gelasio"/>
                <a:ea typeface="Gelasio"/>
                <a:cs typeface="Gelasio"/>
                <a:sym typeface="Gelasio"/>
              </a:rPr>
              <a:t>The economic and environmental costs of wildfires are staggering. Beyond immediate destruction, long-term impacts include ecosystem degradation, air quality issues, and health risks.</a:t>
            </a:r>
            <a:endParaRPr b="0" i="0" sz="1700" u="none" cap="none" strike="noStrike"/>
          </a:p>
        </p:txBody>
      </p:sp>
      <p:sp>
        <p:nvSpPr>
          <p:cNvPr id="78" name="Google Shape;78;p15"/>
          <p:cNvSpPr/>
          <p:nvPr/>
        </p:nvSpPr>
        <p:spPr>
          <a:xfrm>
            <a:off x="771049" y="5441037"/>
            <a:ext cx="4179213" cy="72687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746558"/>
              </a:buClr>
              <a:buSzPts val="5700"/>
              <a:buFont typeface="Gelasio"/>
              <a:buNone/>
            </a:pPr>
            <a:r>
              <a:rPr b="0" i="0" lang="en-US" sz="5700" u="none" cap="none" strike="noStrike">
                <a:solidFill>
                  <a:srgbClr val="746558"/>
                </a:solidFill>
                <a:latin typeface="Gelasio"/>
                <a:ea typeface="Gelasio"/>
                <a:cs typeface="Gelasio"/>
                <a:sym typeface="Gelasio"/>
              </a:rPr>
              <a:t>$20B</a:t>
            </a:r>
            <a:endParaRPr b="0" i="0" sz="5700" u="none" cap="none" strike="noStrike"/>
          </a:p>
        </p:txBody>
      </p:sp>
      <p:sp>
        <p:nvSpPr>
          <p:cNvPr id="79" name="Google Shape;79;p15"/>
          <p:cNvSpPr/>
          <p:nvPr/>
        </p:nvSpPr>
        <p:spPr>
          <a:xfrm>
            <a:off x="1483757" y="6443186"/>
            <a:ext cx="2753678" cy="344210"/>
          </a:xfrm>
          <a:prstGeom prst="rect">
            <a:avLst/>
          </a:prstGeom>
          <a:noFill/>
          <a:ln>
            <a:noFill/>
          </a:ln>
        </p:spPr>
        <p:txBody>
          <a:bodyPr anchorCtr="0" anchor="t" bIns="0" lIns="0" spcFirstLastPara="1" rIns="0" wrap="square" tIns="0">
            <a:noAutofit/>
          </a:bodyPr>
          <a:lstStyle/>
          <a:p>
            <a:pPr indent="0" lvl="0" marL="0" marR="0" rtl="0" algn="ctr">
              <a:lnSpc>
                <a:spcPct val="125581"/>
              </a:lnSpc>
              <a:spcBef>
                <a:spcPts val="0"/>
              </a:spcBef>
              <a:spcAft>
                <a:spcPts val="0"/>
              </a:spcAft>
              <a:buClr>
                <a:srgbClr val="746558"/>
              </a:buClr>
              <a:buSzPts val="2150"/>
              <a:buFont typeface="Gelasio"/>
              <a:buNone/>
            </a:pPr>
            <a:r>
              <a:rPr b="0" i="0" lang="en-US" sz="2150" u="none" cap="none" strike="noStrike">
                <a:solidFill>
                  <a:srgbClr val="746558"/>
                </a:solidFill>
                <a:latin typeface="Gelasio"/>
                <a:ea typeface="Gelasio"/>
                <a:cs typeface="Gelasio"/>
                <a:sym typeface="Gelasio"/>
              </a:rPr>
              <a:t>Annual Damages</a:t>
            </a:r>
            <a:endParaRPr b="0" i="0" sz="2150" u="none" cap="none" strike="noStrike"/>
          </a:p>
        </p:txBody>
      </p:sp>
      <p:sp>
        <p:nvSpPr>
          <p:cNvPr id="80" name="Google Shape;80;p15"/>
          <p:cNvSpPr/>
          <p:nvPr/>
        </p:nvSpPr>
        <p:spPr>
          <a:xfrm>
            <a:off x="771049" y="6919555"/>
            <a:ext cx="4179213" cy="704850"/>
          </a:xfrm>
          <a:prstGeom prst="rect">
            <a:avLst/>
          </a:prstGeom>
          <a:noFill/>
          <a:ln>
            <a:noFill/>
          </a:ln>
        </p:spPr>
        <p:txBody>
          <a:bodyPr anchorCtr="0" anchor="t" bIns="0" lIns="0" spcFirstLastPara="1" rIns="0" wrap="square" tIns="0">
            <a:noAutofit/>
          </a:bodyPr>
          <a:lstStyle/>
          <a:p>
            <a:pPr indent="0" lvl="0" marL="0" marR="0" rtl="0" algn="ctr">
              <a:lnSpc>
                <a:spcPct val="161764"/>
              </a:lnSpc>
              <a:spcBef>
                <a:spcPts val="0"/>
              </a:spcBef>
              <a:spcAft>
                <a:spcPts val="0"/>
              </a:spcAft>
              <a:buClr>
                <a:srgbClr val="746558"/>
              </a:buClr>
              <a:buSzPts val="1700"/>
              <a:buFont typeface="Gelasio"/>
              <a:buNone/>
            </a:pPr>
            <a:r>
              <a:rPr b="0" i="0" lang="en-US" sz="1700" u="none" cap="none" strike="noStrike">
                <a:solidFill>
                  <a:srgbClr val="746558"/>
                </a:solidFill>
                <a:latin typeface="Gelasio"/>
                <a:ea typeface="Gelasio"/>
                <a:cs typeface="Gelasio"/>
                <a:sym typeface="Gelasio"/>
              </a:rPr>
              <a:t>Estimated cost of wildfire suppression and property loss in the US.</a:t>
            </a:r>
            <a:endParaRPr b="0" i="0" sz="1700" u="none" cap="none" strike="noStrike"/>
          </a:p>
        </p:txBody>
      </p:sp>
      <p:sp>
        <p:nvSpPr>
          <p:cNvPr id="81" name="Google Shape;81;p15"/>
          <p:cNvSpPr/>
          <p:nvPr/>
        </p:nvSpPr>
        <p:spPr>
          <a:xfrm>
            <a:off x="5225534" y="5441037"/>
            <a:ext cx="4179213" cy="72687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746558"/>
              </a:buClr>
              <a:buSzPts val="5700"/>
              <a:buFont typeface="Gelasio"/>
              <a:buNone/>
            </a:pPr>
            <a:r>
              <a:rPr b="0" i="0" lang="en-US" sz="5700" u="none" cap="none" strike="noStrike">
                <a:solidFill>
                  <a:srgbClr val="746558"/>
                </a:solidFill>
                <a:latin typeface="Gelasio"/>
                <a:ea typeface="Gelasio"/>
                <a:cs typeface="Gelasio"/>
                <a:sym typeface="Gelasio"/>
              </a:rPr>
              <a:t>10M</a:t>
            </a:r>
            <a:endParaRPr b="0" i="0" sz="5700" u="none" cap="none" strike="noStrike"/>
          </a:p>
        </p:txBody>
      </p:sp>
      <p:sp>
        <p:nvSpPr>
          <p:cNvPr id="82" name="Google Shape;82;p15"/>
          <p:cNvSpPr/>
          <p:nvPr/>
        </p:nvSpPr>
        <p:spPr>
          <a:xfrm>
            <a:off x="5938242" y="6443186"/>
            <a:ext cx="2753678" cy="344210"/>
          </a:xfrm>
          <a:prstGeom prst="rect">
            <a:avLst/>
          </a:prstGeom>
          <a:noFill/>
          <a:ln>
            <a:noFill/>
          </a:ln>
        </p:spPr>
        <p:txBody>
          <a:bodyPr anchorCtr="0" anchor="t" bIns="0" lIns="0" spcFirstLastPara="1" rIns="0" wrap="square" tIns="0">
            <a:noAutofit/>
          </a:bodyPr>
          <a:lstStyle/>
          <a:p>
            <a:pPr indent="0" lvl="0" marL="0" marR="0" rtl="0" algn="ctr">
              <a:lnSpc>
                <a:spcPct val="125581"/>
              </a:lnSpc>
              <a:spcBef>
                <a:spcPts val="0"/>
              </a:spcBef>
              <a:spcAft>
                <a:spcPts val="0"/>
              </a:spcAft>
              <a:buClr>
                <a:srgbClr val="746558"/>
              </a:buClr>
              <a:buSzPts val="2150"/>
              <a:buFont typeface="Gelasio"/>
              <a:buNone/>
            </a:pPr>
            <a:r>
              <a:rPr b="0" i="0" lang="en-US" sz="2150" u="none" cap="none" strike="noStrike">
                <a:solidFill>
                  <a:srgbClr val="746558"/>
                </a:solidFill>
                <a:latin typeface="Gelasio"/>
                <a:ea typeface="Gelasio"/>
                <a:cs typeface="Gelasio"/>
                <a:sym typeface="Gelasio"/>
              </a:rPr>
              <a:t>Acres Burned</a:t>
            </a:r>
            <a:endParaRPr b="0" i="0" sz="2150" u="none" cap="none" strike="noStrike"/>
          </a:p>
        </p:txBody>
      </p:sp>
      <p:sp>
        <p:nvSpPr>
          <p:cNvPr id="83" name="Google Shape;83;p15"/>
          <p:cNvSpPr/>
          <p:nvPr/>
        </p:nvSpPr>
        <p:spPr>
          <a:xfrm>
            <a:off x="5225534" y="6919555"/>
            <a:ext cx="4179213" cy="704850"/>
          </a:xfrm>
          <a:prstGeom prst="rect">
            <a:avLst/>
          </a:prstGeom>
          <a:noFill/>
          <a:ln>
            <a:noFill/>
          </a:ln>
        </p:spPr>
        <p:txBody>
          <a:bodyPr anchorCtr="0" anchor="t" bIns="0" lIns="0" spcFirstLastPara="1" rIns="0" wrap="square" tIns="0">
            <a:noAutofit/>
          </a:bodyPr>
          <a:lstStyle/>
          <a:p>
            <a:pPr indent="0" lvl="0" marL="0" marR="0" rtl="0" algn="ctr">
              <a:lnSpc>
                <a:spcPct val="161764"/>
              </a:lnSpc>
              <a:spcBef>
                <a:spcPts val="0"/>
              </a:spcBef>
              <a:spcAft>
                <a:spcPts val="0"/>
              </a:spcAft>
              <a:buClr>
                <a:srgbClr val="746558"/>
              </a:buClr>
              <a:buSzPts val="1700"/>
              <a:buFont typeface="Gelasio"/>
              <a:buNone/>
            </a:pPr>
            <a:r>
              <a:rPr b="0" i="0" lang="en-US" sz="1700" u="none" cap="none" strike="noStrike">
                <a:solidFill>
                  <a:srgbClr val="746558"/>
                </a:solidFill>
                <a:latin typeface="Gelasio"/>
                <a:ea typeface="Gelasio"/>
                <a:cs typeface="Gelasio"/>
                <a:sym typeface="Gelasio"/>
              </a:rPr>
              <a:t>Average acreage consumed by wildfires annually in the US over the last decade.</a:t>
            </a:r>
            <a:endParaRPr b="0" i="0" sz="1700" u="none" cap="none" strike="noStrike"/>
          </a:p>
        </p:txBody>
      </p:sp>
      <p:sp>
        <p:nvSpPr>
          <p:cNvPr id="84" name="Google Shape;84;p15"/>
          <p:cNvSpPr/>
          <p:nvPr/>
        </p:nvSpPr>
        <p:spPr>
          <a:xfrm>
            <a:off x="9680019" y="5441037"/>
            <a:ext cx="4179332" cy="726877"/>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Clr>
                <a:srgbClr val="746558"/>
              </a:buClr>
              <a:buSzPts val="5700"/>
              <a:buFont typeface="Gelasio"/>
              <a:buNone/>
            </a:pPr>
            <a:r>
              <a:rPr b="0" i="0" lang="en-US" sz="5700" u="none" cap="none" strike="noStrike">
                <a:solidFill>
                  <a:srgbClr val="746558"/>
                </a:solidFill>
                <a:latin typeface="Gelasio"/>
                <a:ea typeface="Gelasio"/>
                <a:cs typeface="Gelasio"/>
                <a:sym typeface="Gelasio"/>
              </a:rPr>
              <a:t>1.5K</a:t>
            </a:r>
            <a:endParaRPr b="0" i="0" sz="5700" u="none" cap="none" strike="noStrike"/>
          </a:p>
        </p:txBody>
      </p:sp>
      <p:sp>
        <p:nvSpPr>
          <p:cNvPr id="85" name="Google Shape;85;p15"/>
          <p:cNvSpPr/>
          <p:nvPr/>
        </p:nvSpPr>
        <p:spPr>
          <a:xfrm>
            <a:off x="10392847" y="6443186"/>
            <a:ext cx="2753678" cy="344210"/>
          </a:xfrm>
          <a:prstGeom prst="rect">
            <a:avLst/>
          </a:prstGeom>
          <a:noFill/>
          <a:ln>
            <a:noFill/>
          </a:ln>
        </p:spPr>
        <p:txBody>
          <a:bodyPr anchorCtr="0" anchor="t" bIns="0" lIns="0" spcFirstLastPara="1" rIns="0" wrap="square" tIns="0">
            <a:noAutofit/>
          </a:bodyPr>
          <a:lstStyle/>
          <a:p>
            <a:pPr indent="0" lvl="0" marL="0" marR="0" rtl="0" algn="ctr">
              <a:lnSpc>
                <a:spcPct val="125581"/>
              </a:lnSpc>
              <a:spcBef>
                <a:spcPts val="0"/>
              </a:spcBef>
              <a:spcAft>
                <a:spcPts val="0"/>
              </a:spcAft>
              <a:buClr>
                <a:srgbClr val="746558"/>
              </a:buClr>
              <a:buSzPts val="2150"/>
              <a:buFont typeface="Gelasio"/>
              <a:buNone/>
            </a:pPr>
            <a:r>
              <a:rPr b="0" i="0" lang="en-US" sz="2150" u="none" cap="none" strike="noStrike">
                <a:solidFill>
                  <a:srgbClr val="746558"/>
                </a:solidFill>
                <a:latin typeface="Gelasio"/>
                <a:ea typeface="Gelasio"/>
                <a:cs typeface="Gelasio"/>
                <a:sym typeface="Gelasio"/>
              </a:rPr>
              <a:t>Lives Lost</a:t>
            </a:r>
            <a:endParaRPr b="0" i="0" sz="2150" u="none" cap="none" strike="noStrike"/>
          </a:p>
        </p:txBody>
      </p:sp>
      <p:sp>
        <p:nvSpPr>
          <p:cNvPr id="86" name="Google Shape;86;p15"/>
          <p:cNvSpPr/>
          <p:nvPr/>
        </p:nvSpPr>
        <p:spPr>
          <a:xfrm>
            <a:off x="9680019" y="6919555"/>
            <a:ext cx="4179332" cy="704850"/>
          </a:xfrm>
          <a:prstGeom prst="rect">
            <a:avLst/>
          </a:prstGeom>
          <a:noFill/>
          <a:ln>
            <a:noFill/>
          </a:ln>
        </p:spPr>
        <p:txBody>
          <a:bodyPr anchorCtr="0" anchor="t" bIns="0" lIns="0" spcFirstLastPara="1" rIns="0" wrap="square" tIns="0">
            <a:noAutofit/>
          </a:bodyPr>
          <a:lstStyle/>
          <a:p>
            <a:pPr indent="0" lvl="0" marL="0" marR="0" rtl="0" algn="ctr">
              <a:lnSpc>
                <a:spcPct val="161764"/>
              </a:lnSpc>
              <a:spcBef>
                <a:spcPts val="0"/>
              </a:spcBef>
              <a:spcAft>
                <a:spcPts val="0"/>
              </a:spcAft>
              <a:buClr>
                <a:srgbClr val="746558"/>
              </a:buClr>
              <a:buSzPts val="1700"/>
              <a:buFont typeface="Gelasio"/>
              <a:buNone/>
            </a:pPr>
            <a:r>
              <a:rPr b="0" i="0" lang="en-US" sz="1700" u="none" cap="none" strike="noStrike">
                <a:solidFill>
                  <a:srgbClr val="746558"/>
                </a:solidFill>
                <a:latin typeface="Gelasio"/>
                <a:ea typeface="Gelasio"/>
                <a:cs typeface="Gelasio"/>
                <a:sym typeface="Gelasio"/>
              </a:rPr>
              <a:t>Tragic number of fatalities linked to wildfires in the past five years.</a:t>
            </a:r>
            <a:endParaRPr b="0" i="0" sz="1700" u="none" cap="none" strike="noStrike"/>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pic>
        <p:nvPicPr>
          <p:cNvPr descr="preencoded.png" id="92" name="Google Shape;92;p16"/>
          <p:cNvPicPr preferRelativeResize="0"/>
          <p:nvPr/>
        </p:nvPicPr>
        <p:blipFill rotWithShape="1">
          <a:blip r:embed="rId3">
            <a:alphaModFix/>
          </a:blip>
          <a:srcRect b="0" l="0" r="0" t="0"/>
          <a:stretch/>
        </p:blipFill>
        <p:spPr>
          <a:xfrm>
            <a:off x="0" y="0"/>
            <a:ext cx="14630400" cy="2721888"/>
          </a:xfrm>
          <a:prstGeom prst="rect">
            <a:avLst/>
          </a:prstGeom>
          <a:noFill/>
          <a:ln>
            <a:noFill/>
          </a:ln>
        </p:spPr>
      </p:pic>
      <p:sp>
        <p:nvSpPr>
          <p:cNvPr id="93" name="Google Shape;93;p16"/>
          <p:cNvSpPr/>
          <p:nvPr/>
        </p:nvSpPr>
        <p:spPr>
          <a:xfrm>
            <a:off x="762119" y="3495318"/>
            <a:ext cx="7934444" cy="680442"/>
          </a:xfrm>
          <a:prstGeom prst="rect">
            <a:avLst/>
          </a:prstGeom>
          <a:noFill/>
          <a:ln>
            <a:noFill/>
          </a:ln>
        </p:spPr>
        <p:txBody>
          <a:bodyPr anchorCtr="0" anchor="t" bIns="0" lIns="0" spcFirstLastPara="1" rIns="0" wrap="square" tIns="0">
            <a:noAutofit/>
          </a:bodyPr>
          <a:lstStyle/>
          <a:p>
            <a:pPr indent="0" lvl="0" marL="0" marR="0" rtl="0" algn="l">
              <a:lnSpc>
                <a:spcPct val="125882"/>
              </a:lnSpc>
              <a:spcBef>
                <a:spcPts val="0"/>
              </a:spcBef>
              <a:spcAft>
                <a:spcPts val="0"/>
              </a:spcAft>
              <a:buClr>
                <a:srgbClr val="484237"/>
              </a:buClr>
              <a:buSzPts val="4250"/>
              <a:buFont typeface="Gelasio"/>
              <a:buNone/>
            </a:pPr>
            <a:r>
              <a:rPr b="0" i="0" lang="en-US" sz="4250" u="none" cap="none" strike="noStrike">
                <a:solidFill>
                  <a:srgbClr val="484237"/>
                </a:solidFill>
                <a:latin typeface="Gelasio"/>
                <a:ea typeface="Gelasio"/>
                <a:cs typeface="Gelasio"/>
                <a:sym typeface="Gelasio"/>
              </a:rPr>
              <a:t>The Need for Rapid Detection</a:t>
            </a:r>
            <a:endParaRPr b="0" i="0" sz="4250" u="none" cap="none" strike="noStrike"/>
          </a:p>
        </p:txBody>
      </p:sp>
      <p:sp>
        <p:nvSpPr>
          <p:cNvPr id="94" name="Google Shape;94;p16"/>
          <p:cNvSpPr/>
          <p:nvPr/>
        </p:nvSpPr>
        <p:spPr>
          <a:xfrm>
            <a:off x="762119" y="4502348"/>
            <a:ext cx="13106162" cy="696754"/>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746558"/>
              </a:buClr>
              <a:buSzPts val="1700"/>
              <a:buFont typeface="Gelasio"/>
              <a:buNone/>
            </a:pPr>
            <a:r>
              <a:rPr b="0" i="0" lang="en-US" sz="1700" u="none" cap="none" strike="noStrike">
                <a:solidFill>
                  <a:srgbClr val="746558"/>
                </a:solidFill>
                <a:latin typeface="Gelasio"/>
                <a:ea typeface="Gelasio"/>
                <a:cs typeface="Gelasio"/>
                <a:sym typeface="Gelasio"/>
              </a:rPr>
              <a:t>Current detection methods often rely on human observation, which can be slow and susceptible to error. The critical window for containment is often lost before a fire is even reported.</a:t>
            </a:r>
            <a:endParaRPr b="0" i="0" sz="1700" u="none" cap="none" strike="noStrike"/>
          </a:p>
        </p:txBody>
      </p:sp>
      <p:sp>
        <p:nvSpPr>
          <p:cNvPr id="95" name="Google Shape;95;p16"/>
          <p:cNvSpPr/>
          <p:nvPr/>
        </p:nvSpPr>
        <p:spPr>
          <a:xfrm>
            <a:off x="762119" y="5444014"/>
            <a:ext cx="4223623" cy="2012156"/>
          </a:xfrm>
          <a:prstGeom prst="roundRect">
            <a:avLst>
              <a:gd fmla="val 7271" name="adj"/>
            </a:avLst>
          </a:prstGeom>
          <a:solidFill>
            <a:srgbClr val="F9F6F0"/>
          </a:solidFill>
          <a:ln cap="flat" cmpd="sng" w="30475">
            <a:solidFill>
              <a:srgbClr val="D4CEC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6"/>
          <p:cNvSpPr/>
          <p:nvPr/>
        </p:nvSpPr>
        <p:spPr>
          <a:xfrm>
            <a:off x="731639" y="5444014"/>
            <a:ext cx="121920" cy="2012156"/>
          </a:xfrm>
          <a:prstGeom prst="roundRect">
            <a:avLst>
              <a:gd fmla="val 26791" name="adj"/>
            </a:avLst>
          </a:prstGeom>
          <a:solidFill>
            <a:srgbClr val="D3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16"/>
          <p:cNvSpPr/>
          <p:nvPr/>
        </p:nvSpPr>
        <p:spPr>
          <a:xfrm>
            <a:off x="1101685" y="5692140"/>
            <a:ext cx="2721888" cy="340162"/>
          </a:xfrm>
          <a:prstGeom prst="rect">
            <a:avLst/>
          </a:prstGeom>
          <a:noFill/>
          <a:ln>
            <a:noFill/>
          </a:ln>
        </p:spPr>
        <p:txBody>
          <a:bodyPr anchorCtr="0" anchor="t" bIns="0" lIns="0" spcFirstLastPara="1" rIns="0" wrap="square" tIns="0">
            <a:noAutofit/>
          </a:bodyPr>
          <a:lstStyle/>
          <a:p>
            <a:pPr indent="0" lvl="0" marL="0" marR="0" rtl="0" algn="l">
              <a:lnSpc>
                <a:spcPct val="126190"/>
              </a:lnSpc>
              <a:spcBef>
                <a:spcPts val="0"/>
              </a:spcBef>
              <a:spcAft>
                <a:spcPts val="0"/>
              </a:spcAft>
              <a:buClr>
                <a:srgbClr val="746558"/>
              </a:buClr>
              <a:buSzPts val="2100"/>
              <a:buFont typeface="Gelasio"/>
              <a:buNone/>
            </a:pPr>
            <a:r>
              <a:rPr b="0" i="0" lang="en-US" sz="2100" u="none" cap="none" strike="noStrike">
                <a:solidFill>
                  <a:srgbClr val="746558"/>
                </a:solidFill>
                <a:latin typeface="Gelasio"/>
                <a:ea typeface="Gelasio"/>
                <a:cs typeface="Gelasio"/>
                <a:sym typeface="Gelasio"/>
              </a:rPr>
              <a:t>Manual Spotting</a:t>
            </a:r>
            <a:endParaRPr b="0" i="0" sz="2100" u="none" cap="none" strike="noStrike"/>
          </a:p>
        </p:txBody>
      </p:sp>
      <p:sp>
        <p:nvSpPr>
          <p:cNvPr id="98" name="Google Shape;98;p16"/>
          <p:cNvSpPr/>
          <p:nvPr/>
        </p:nvSpPr>
        <p:spPr>
          <a:xfrm>
            <a:off x="1101685" y="6162913"/>
            <a:ext cx="3635931" cy="1045131"/>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746558"/>
              </a:buClr>
              <a:buSzPts val="1700"/>
              <a:buFont typeface="Gelasio"/>
              <a:buNone/>
            </a:pPr>
            <a:r>
              <a:rPr b="0" i="0" lang="en-US" sz="1700" u="none" cap="none" strike="noStrike">
                <a:solidFill>
                  <a:srgbClr val="746558"/>
                </a:solidFill>
                <a:latin typeface="Gelasio"/>
                <a:ea typeface="Gelasio"/>
                <a:cs typeface="Gelasio"/>
                <a:sym typeface="Gelasio"/>
              </a:rPr>
              <a:t>Human patrols and lookout towers are limited by visibility and coverage area.</a:t>
            </a:r>
            <a:endParaRPr b="0" i="0" sz="1700" u="none" cap="none" strike="noStrike"/>
          </a:p>
        </p:txBody>
      </p:sp>
      <p:sp>
        <p:nvSpPr>
          <p:cNvPr id="99" name="Google Shape;99;p16"/>
          <p:cNvSpPr/>
          <p:nvPr/>
        </p:nvSpPr>
        <p:spPr>
          <a:xfrm>
            <a:off x="5203388" y="5444014"/>
            <a:ext cx="4223623" cy="2012156"/>
          </a:xfrm>
          <a:prstGeom prst="roundRect">
            <a:avLst>
              <a:gd fmla="val 7271" name="adj"/>
            </a:avLst>
          </a:prstGeom>
          <a:solidFill>
            <a:srgbClr val="F9F6F0"/>
          </a:solidFill>
          <a:ln cap="flat" cmpd="sng" w="30475">
            <a:solidFill>
              <a:srgbClr val="D4CEC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6"/>
          <p:cNvSpPr/>
          <p:nvPr/>
        </p:nvSpPr>
        <p:spPr>
          <a:xfrm>
            <a:off x="5172908" y="5444014"/>
            <a:ext cx="121920" cy="2012156"/>
          </a:xfrm>
          <a:prstGeom prst="roundRect">
            <a:avLst>
              <a:gd fmla="val 26791" name="adj"/>
            </a:avLst>
          </a:prstGeom>
          <a:solidFill>
            <a:srgbClr val="D3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6"/>
          <p:cNvSpPr/>
          <p:nvPr/>
        </p:nvSpPr>
        <p:spPr>
          <a:xfrm>
            <a:off x="5542955" y="5692140"/>
            <a:ext cx="2721888" cy="340162"/>
          </a:xfrm>
          <a:prstGeom prst="rect">
            <a:avLst/>
          </a:prstGeom>
          <a:noFill/>
          <a:ln>
            <a:noFill/>
          </a:ln>
        </p:spPr>
        <p:txBody>
          <a:bodyPr anchorCtr="0" anchor="t" bIns="0" lIns="0" spcFirstLastPara="1" rIns="0" wrap="square" tIns="0">
            <a:noAutofit/>
          </a:bodyPr>
          <a:lstStyle/>
          <a:p>
            <a:pPr indent="0" lvl="0" marL="0" marR="0" rtl="0" algn="l">
              <a:lnSpc>
                <a:spcPct val="126190"/>
              </a:lnSpc>
              <a:spcBef>
                <a:spcPts val="0"/>
              </a:spcBef>
              <a:spcAft>
                <a:spcPts val="0"/>
              </a:spcAft>
              <a:buClr>
                <a:srgbClr val="746558"/>
              </a:buClr>
              <a:buSzPts val="2100"/>
              <a:buFont typeface="Gelasio"/>
              <a:buNone/>
            </a:pPr>
            <a:r>
              <a:rPr b="0" i="0" lang="en-US" sz="2100" u="none" cap="none" strike="noStrike">
                <a:solidFill>
                  <a:srgbClr val="746558"/>
                </a:solidFill>
                <a:latin typeface="Gelasio"/>
                <a:ea typeface="Gelasio"/>
                <a:cs typeface="Gelasio"/>
                <a:sym typeface="Gelasio"/>
              </a:rPr>
              <a:t>Delayed Response</a:t>
            </a:r>
            <a:endParaRPr b="0" i="0" sz="2100" u="none" cap="none" strike="noStrike"/>
          </a:p>
        </p:txBody>
      </p:sp>
      <p:sp>
        <p:nvSpPr>
          <p:cNvPr id="102" name="Google Shape;102;p16"/>
          <p:cNvSpPr/>
          <p:nvPr/>
        </p:nvSpPr>
        <p:spPr>
          <a:xfrm>
            <a:off x="5542955" y="6162913"/>
            <a:ext cx="3635931" cy="1045131"/>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746558"/>
              </a:buClr>
              <a:buSzPts val="1700"/>
              <a:buFont typeface="Gelasio"/>
              <a:buNone/>
            </a:pPr>
            <a:r>
              <a:rPr b="0" i="0" lang="en-US" sz="1700" u="none" cap="none" strike="noStrike">
                <a:solidFill>
                  <a:srgbClr val="746558"/>
                </a:solidFill>
                <a:latin typeface="Gelasio"/>
                <a:ea typeface="Gelasio"/>
                <a:cs typeface="Gelasio"/>
                <a:sym typeface="Gelasio"/>
              </a:rPr>
              <a:t>Every minute counts. Late detection allows fires to grow exponentially, making them harder to control.</a:t>
            </a:r>
            <a:endParaRPr b="0" i="0" sz="1700" u="none" cap="none" strike="noStrike"/>
          </a:p>
        </p:txBody>
      </p:sp>
      <p:sp>
        <p:nvSpPr>
          <p:cNvPr id="103" name="Google Shape;103;p16"/>
          <p:cNvSpPr/>
          <p:nvPr/>
        </p:nvSpPr>
        <p:spPr>
          <a:xfrm>
            <a:off x="9644658" y="5444014"/>
            <a:ext cx="4223623" cy="2012156"/>
          </a:xfrm>
          <a:prstGeom prst="roundRect">
            <a:avLst>
              <a:gd fmla="val 7271" name="adj"/>
            </a:avLst>
          </a:prstGeom>
          <a:solidFill>
            <a:srgbClr val="F9F6F0"/>
          </a:solidFill>
          <a:ln cap="flat" cmpd="sng" w="30475">
            <a:solidFill>
              <a:srgbClr val="D4CEC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6"/>
          <p:cNvSpPr/>
          <p:nvPr/>
        </p:nvSpPr>
        <p:spPr>
          <a:xfrm>
            <a:off x="9614178" y="5444014"/>
            <a:ext cx="121920" cy="2012156"/>
          </a:xfrm>
          <a:prstGeom prst="roundRect">
            <a:avLst>
              <a:gd fmla="val 26791" name="adj"/>
            </a:avLst>
          </a:prstGeom>
          <a:solidFill>
            <a:srgbClr val="D3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6"/>
          <p:cNvSpPr/>
          <p:nvPr/>
        </p:nvSpPr>
        <p:spPr>
          <a:xfrm>
            <a:off x="9984224" y="5692140"/>
            <a:ext cx="2721888" cy="340162"/>
          </a:xfrm>
          <a:prstGeom prst="rect">
            <a:avLst/>
          </a:prstGeom>
          <a:noFill/>
          <a:ln>
            <a:noFill/>
          </a:ln>
        </p:spPr>
        <p:txBody>
          <a:bodyPr anchorCtr="0" anchor="t" bIns="0" lIns="0" spcFirstLastPara="1" rIns="0" wrap="square" tIns="0">
            <a:noAutofit/>
          </a:bodyPr>
          <a:lstStyle/>
          <a:p>
            <a:pPr indent="0" lvl="0" marL="0" marR="0" rtl="0" algn="l">
              <a:lnSpc>
                <a:spcPct val="126190"/>
              </a:lnSpc>
              <a:spcBef>
                <a:spcPts val="0"/>
              </a:spcBef>
              <a:spcAft>
                <a:spcPts val="0"/>
              </a:spcAft>
              <a:buClr>
                <a:srgbClr val="746558"/>
              </a:buClr>
              <a:buSzPts val="2100"/>
              <a:buFont typeface="Gelasio"/>
              <a:buNone/>
            </a:pPr>
            <a:r>
              <a:rPr b="0" i="0" lang="en-US" sz="2100" u="none" cap="none" strike="noStrike">
                <a:solidFill>
                  <a:srgbClr val="746558"/>
                </a:solidFill>
                <a:latin typeface="Gelasio"/>
                <a:ea typeface="Gelasio"/>
                <a:cs typeface="Gelasio"/>
                <a:sym typeface="Gelasio"/>
              </a:rPr>
              <a:t>Resource Strain</a:t>
            </a:r>
            <a:endParaRPr b="0" i="0" sz="2100" u="none" cap="none" strike="noStrike"/>
          </a:p>
        </p:txBody>
      </p:sp>
      <p:sp>
        <p:nvSpPr>
          <p:cNvPr id="106" name="Google Shape;106;p16"/>
          <p:cNvSpPr/>
          <p:nvPr/>
        </p:nvSpPr>
        <p:spPr>
          <a:xfrm>
            <a:off x="9984224" y="6162913"/>
            <a:ext cx="3635931" cy="1045131"/>
          </a:xfrm>
          <a:prstGeom prst="rect">
            <a:avLst/>
          </a:prstGeom>
          <a:noFill/>
          <a:ln>
            <a:noFill/>
          </a:ln>
        </p:spPr>
        <p:txBody>
          <a:bodyPr anchorCtr="0" anchor="t" bIns="0" lIns="0" spcFirstLastPara="1" rIns="0" wrap="square" tIns="0">
            <a:noAutofit/>
          </a:bodyPr>
          <a:lstStyle/>
          <a:p>
            <a:pPr indent="0" lvl="0" marL="0" marR="0" rtl="0" algn="l">
              <a:lnSpc>
                <a:spcPct val="158823"/>
              </a:lnSpc>
              <a:spcBef>
                <a:spcPts val="0"/>
              </a:spcBef>
              <a:spcAft>
                <a:spcPts val="0"/>
              </a:spcAft>
              <a:buClr>
                <a:srgbClr val="746558"/>
              </a:buClr>
              <a:buSzPts val="1700"/>
              <a:buFont typeface="Gelasio"/>
              <a:buNone/>
            </a:pPr>
            <a:r>
              <a:rPr b="0" i="0" lang="en-US" sz="1700" u="none" cap="none" strike="noStrike">
                <a:solidFill>
                  <a:srgbClr val="746558"/>
                </a:solidFill>
                <a:latin typeface="Gelasio"/>
                <a:ea typeface="Gelasio"/>
                <a:cs typeface="Gelasio"/>
                <a:sym typeface="Gelasio"/>
              </a:rPr>
              <a:t>Larger, uncontrolled fires demand more resources, stretching emergency services thin.</a:t>
            </a:r>
            <a:endParaRPr b="0" i="0" sz="1700" u="none" cap="none" strike="noStrike"/>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p:nvPr/>
        </p:nvSpPr>
        <p:spPr>
          <a:xfrm>
            <a:off x="793790" y="854988"/>
            <a:ext cx="12761714"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484237"/>
              </a:buClr>
              <a:buSzPts val="4450"/>
              <a:buFont typeface="Gelasio"/>
              <a:buNone/>
            </a:pPr>
            <a:r>
              <a:rPr b="0" i="0" lang="en-US" sz="4450" u="none" cap="none" strike="noStrike">
                <a:solidFill>
                  <a:srgbClr val="484237"/>
                </a:solidFill>
                <a:latin typeface="Gelasio"/>
                <a:ea typeface="Gelasio"/>
                <a:cs typeface="Gelasio"/>
                <a:sym typeface="Gelasio"/>
              </a:rPr>
              <a:t>Introducing AlexNet for Wildfire Surveillance</a:t>
            </a:r>
            <a:endParaRPr b="0" i="0" sz="4450" u="none" cap="none" strike="noStrike"/>
          </a:p>
        </p:txBody>
      </p:sp>
      <p:sp>
        <p:nvSpPr>
          <p:cNvPr id="113" name="Google Shape;113;p17"/>
          <p:cNvSpPr/>
          <p:nvPr/>
        </p:nvSpPr>
        <p:spPr>
          <a:xfrm>
            <a:off x="793790" y="2017395"/>
            <a:ext cx="13042821" cy="725805"/>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Our solution employs AlexNet, a state-of-the-art Convolutional Neural Network (CNN), integrated with a network of drones, cameras, and satellites for real-time wildfire detection.</a:t>
            </a:r>
            <a:endParaRPr b="0" i="0" sz="1750" u="none" cap="none" strike="noStrike"/>
          </a:p>
        </p:txBody>
      </p:sp>
      <p:pic>
        <p:nvPicPr>
          <p:cNvPr descr="preencoded.png" id="114" name="Google Shape;114;p17"/>
          <p:cNvPicPr preferRelativeResize="0"/>
          <p:nvPr/>
        </p:nvPicPr>
        <p:blipFill rotWithShape="1">
          <a:blip r:embed="rId3">
            <a:alphaModFix/>
          </a:blip>
          <a:srcRect b="0" l="0" r="0" t="0"/>
          <a:stretch/>
        </p:blipFill>
        <p:spPr>
          <a:xfrm>
            <a:off x="793790" y="2998351"/>
            <a:ext cx="4158615" cy="2570202"/>
          </a:xfrm>
          <a:prstGeom prst="rect">
            <a:avLst/>
          </a:prstGeom>
          <a:noFill/>
          <a:ln>
            <a:noFill/>
          </a:ln>
        </p:spPr>
      </p:pic>
      <p:sp>
        <p:nvSpPr>
          <p:cNvPr id="115" name="Google Shape;115;p17"/>
          <p:cNvSpPr/>
          <p:nvPr/>
        </p:nvSpPr>
        <p:spPr>
          <a:xfrm>
            <a:off x="793790" y="5795367"/>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746558"/>
              </a:buClr>
              <a:buSzPts val="2200"/>
              <a:buFont typeface="Gelasio"/>
              <a:buNone/>
            </a:pPr>
            <a:r>
              <a:rPr b="0" i="0" lang="en-US" sz="2200" u="none" cap="none" strike="noStrike">
                <a:solidFill>
                  <a:srgbClr val="746558"/>
                </a:solidFill>
                <a:latin typeface="Gelasio"/>
                <a:ea typeface="Gelasio"/>
                <a:cs typeface="Gelasio"/>
                <a:sym typeface="Gelasio"/>
              </a:rPr>
              <a:t>Drone Surveillance</a:t>
            </a:r>
            <a:endParaRPr b="0" i="0" sz="2200" u="none" cap="none" strike="noStrike"/>
          </a:p>
        </p:txBody>
      </p:sp>
      <p:sp>
        <p:nvSpPr>
          <p:cNvPr id="116" name="Google Shape;116;p17"/>
          <p:cNvSpPr/>
          <p:nvPr/>
        </p:nvSpPr>
        <p:spPr>
          <a:xfrm>
            <a:off x="793790" y="6285786"/>
            <a:ext cx="415861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Agile drones provide close-up, high-resolution imagery and thermal data from potential fire zones.</a:t>
            </a:r>
            <a:endParaRPr b="0" i="0" sz="1750" u="none" cap="none" strike="noStrike"/>
          </a:p>
        </p:txBody>
      </p:sp>
      <p:pic>
        <p:nvPicPr>
          <p:cNvPr descr="preencoded.png" id="117" name="Google Shape;117;p17"/>
          <p:cNvPicPr preferRelativeResize="0"/>
          <p:nvPr/>
        </p:nvPicPr>
        <p:blipFill rotWithShape="1">
          <a:blip r:embed="rId4">
            <a:alphaModFix/>
          </a:blip>
          <a:srcRect b="0" l="0" r="0" t="0"/>
          <a:stretch/>
        </p:blipFill>
        <p:spPr>
          <a:xfrm>
            <a:off x="5235893" y="2998351"/>
            <a:ext cx="4158615" cy="2570202"/>
          </a:xfrm>
          <a:prstGeom prst="rect">
            <a:avLst/>
          </a:prstGeom>
          <a:noFill/>
          <a:ln>
            <a:noFill/>
          </a:ln>
        </p:spPr>
      </p:pic>
      <p:sp>
        <p:nvSpPr>
          <p:cNvPr id="118" name="Google Shape;118;p17"/>
          <p:cNvSpPr/>
          <p:nvPr/>
        </p:nvSpPr>
        <p:spPr>
          <a:xfrm>
            <a:off x="5235893" y="5795367"/>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746558"/>
              </a:buClr>
              <a:buSzPts val="2200"/>
              <a:buFont typeface="Gelasio"/>
              <a:buNone/>
            </a:pPr>
            <a:r>
              <a:rPr b="0" i="0" lang="en-US" sz="2200" u="none" cap="none" strike="noStrike">
                <a:solidFill>
                  <a:srgbClr val="746558"/>
                </a:solidFill>
                <a:latin typeface="Gelasio"/>
                <a:ea typeface="Gelasio"/>
                <a:cs typeface="Gelasio"/>
                <a:sym typeface="Gelasio"/>
              </a:rPr>
              <a:t>Ground Cameras</a:t>
            </a:r>
            <a:endParaRPr b="0" i="0" sz="2200" u="none" cap="none" strike="noStrike"/>
          </a:p>
        </p:txBody>
      </p:sp>
      <p:sp>
        <p:nvSpPr>
          <p:cNvPr id="119" name="Google Shape;119;p17"/>
          <p:cNvSpPr/>
          <p:nvPr/>
        </p:nvSpPr>
        <p:spPr>
          <a:xfrm>
            <a:off x="5235893" y="6285786"/>
            <a:ext cx="415861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Static cameras deployed in high-risk areas offer continuous monitoring and initial smoke detection.</a:t>
            </a:r>
            <a:endParaRPr b="0" i="0" sz="1750" u="none" cap="none" strike="noStrike"/>
          </a:p>
        </p:txBody>
      </p:sp>
      <p:pic>
        <p:nvPicPr>
          <p:cNvPr descr="preencoded.png" id="120" name="Google Shape;120;p17"/>
          <p:cNvPicPr preferRelativeResize="0"/>
          <p:nvPr/>
        </p:nvPicPr>
        <p:blipFill rotWithShape="1">
          <a:blip r:embed="rId5">
            <a:alphaModFix/>
          </a:blip>
          <a:srcRect b="0" l="0" r="0" t="0"/>
          <a:stretch/>
        </p:blipFill>
        <p:spPr>
          <a:xfrm>
            <a:off x="9677995" y="2998351"/>
            <a:ext cx="4158615" cy="2570202"/>
          </a:xfrm>
          <a:prstGeom prst="rect">
            <a:avLst/>
          </a:prstGeom>
          <a:noFill/>
          <a:ln>
            <a:noFill/>
          </a:ln>
        </p:spPr>
      </p:pic>
      <p:sp>
        <p:nvSpPr>
          <p:cNvPr id="121" name="Google Shape;121;p17"/>
          <p:cNvSpPr/>
          <p:nvPr/>
        </p:nvSpPr>
        <p:spPr>
          <a:xfrm>
            <a:off x="9677995" y="5795367"/>
            <a:ext cx="2835235" cy="35433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746558"/>
              </a:buClr>
              <a:buSzPts val="2200"/>
              <a:buFont typeface="Gelasio"/>
              <a:buNone/>
            </a:pPr>
            <a:r>
              <a:rPr b="0" i="0" lang="en-US" sz="2200" u="none" cap="none" strike="noStrike">
                <a:solidFill>
                  <a:srgbClr val="746558"/>
                </a:solidFill>
                <a:latin typeface="Gelasio"/>
                <a:ea typeface="Gelasio"/>
                <a:cs typeface="Gelasio"/>
                <a:sym typeface="Gelasio"/>
              </a:rPr>
              <a:t>Satellite Imagery</a:t>
            </a:r>
            <a:endParaRPr b="0" i="0" sz="2200" u="none" cap="none" strike="noStrike"/>
          </a:p>
        </p:txBody>
      </p:sp>
      <p:sp>
        <p:nvSpPr>
          <p:cNvPr id="122" name="Google Shape;122;p17"/>
          <p:cNvSpPr/>
          <p:nvPr/>
        </p:nvSpPr>
        <p:spPr>
          <a:xfrm>
            <a:off x="9677995" y="6285786"/>
            <a:ext cx="4158615" cy="108870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Satellites provide broad, comprehensive coverage, identifying hot spots and large-scale smoke plumes.</a:t>
            </a:r>
            <a:endParaRPr b="0" i="0" sz="1750" u="none" cap="none" strike="noStrike"/>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8"/>
          <p:cNvSpPr/>
          <p:nvPr/>
        </p:nvSpPr>
        <p:spPr>
          <a:xfrm>
            <a:off x="638056" y="501253"/>
            <a:ext cx="9865281" cy="569714"/>
          </a:xfrm>
          <a:prstGeom prst="rect">
            <a:avLst/>
          </a:prstGeom>
          <a:noFill/>
          <a:ln>
            <a:noFill/>
          </a:ln>
        </p:spPr>
        <p:txBody>
          <a:bodyPr anchorCtr="0" anchor="t" bIns="0" lIns="0" spcFirstLastPara="1" rIns="0" wrap="square" tIns="0">
            <a:noAutofit/>
          </a:bodyPr>
          <a:lstStyle/>
          <a:p>
            <a:pPr indent="0" lvl="0" marL="0" marR="0" rtl="0" algn="l">
              <a:lnSpc>
                <a:spcPct val="125352"/>
              </a:lnSpc>
              <a:spcBef>
                <a:spcPts val="0"/>
              </a:spcBef>
              <a:spcAft>
                <a:spcPts val="0"/>
              </a:spcAft>
              <a:buClr>
                <a:srgbClr val="484237"/>
              </a:buClr>
              <a:buSzPts val="3550"/>
              <a:buFont typeface="Gelasio"/>
              <a:buNone/>
            </a:pPr>
            <a:r>
              <a:rPr b="0" i="0" lang="en-US" sz="3550" u="none" cap="none" strike="noStrike">
                <a:solidFill>
                  <a:srgbClr val="484237"/>
                </a:solidFill>
                <a:latin typeface="Gelasio"/>
                <a:ea typeface="Gelasio"/>
                <a:cs typeface="Gelasio"/>
                <a:sym typeface="Gelasio"/>
              </a:rPr>
              <a:t>AlexNet Architecture: The Core of Detection</a:t>
            </a:r>
            <a:endParaRPr b="0" i="0" sz="3550" u="none" cap="none" strike="noStrike"/>
          </a:p>
        </p:txBody>
      </p:sp>
      <p:sp>
        <p:nvSpPr>
          <p:cNvPr id="129" name="Google Shape;129;p18"/>
          <p:cNvSpPr/>
          <p:nvPr/>
        </p:nvSpPr>
        <p:spPr>
          <a:xfrm>
            <a:off x="638056" y="1435537"/>
            <a:ext cx="13354288" cy="583168"/>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746558"/>
              </a:buClr>
              <a:buSzPts val="1400"/>
              <a:buFont typeface="Gelasio"/>
              <a:buNone/>
            </a:pPr>
            <a:r>
              <a:rPr b="0" i="0" lang="en-US" sz="1400" u="none" cap="none" strike="noStrike">
                <a:solidFill>
                  <a:srgbClr val="746558"/>
                </a:solidFill>
                <a:latin typeface="Gelasio"/>
                <a:ea typeface="Gelasio"/>
                <a:cs typeface="Gelasio"/>
                <a:sym typeface="Gelasio"/>
              </a:rPr>
              <a:t>AlexNet is a powerful CNN designed for image recognition. Its multi-layered structure allows it to learn complex features, making it ideal for distinguishing fire and smoke from benign forest imagery.</a:t>
            </a:r>
            <a:endParaRPr b="0" i="0" sz="1400" u="none" cap="none" strike="noStrike"/>
          </a:p>
        </p:txBody>
      </p:sp>
      <p:pic>
        <p:nvPicPr>
          <p:cNvPr descr="preencoded.png" id="130" name="Google Shape;130;p18"/>
          <p:cNvPicPr preferRelativeResize="0"/>
          <p:nvPr/>
        </p:nvPicPr>
        <p:blipFill rotWithShape="1">
          <a:blip r:embed="rId3">
            <a:alphaModFix/>
          </a:blip>
          <a:srcRect b="0" l="0" r="0" t="0"/>
          <a:stretch/>
        </p:blipFill>
        <p:spPr>
          <a:xfrm>
            <a:off x="693063" y="2223730"/>
            <a:ext cx="13244155" cy="5711190"/>
          </a:xfrm>
          <a:prstGeom prst="rect">
            <a:avLst/>
          </a:prstGeom>
          <a:noFill/>
          <a:ln>
            <a:noFill/>
          </a:ln>
        </p:spPr>
      </p:pic>
      <p:sp>
        <p:nvSpPr>
          <p:cNvPr id="131" name="Google Shape;131;p18"/>
          <p:cNvSpPr/>
          <p:nvPr/>
        </p:nvSpPr>
        <p:spPr>
          <a:xfrm>
            <a:off x="1584252" y="6851865"/>
            <a:ext cx="3004655" cy="375582"/>
          </a:xfrm>
          <a:prstGeom prst="rect">
            <a:avLst/>
          </a:prstGeom>
          <a:noFill/>
          <a:ln>
            <a:noFill/>
          </a:ln>
        </p:spPr>
        <p:txBody>
          <a:bodyPr anchorCtr="0" anchor="t" bIns="0" lIns="0" spcFirstLastPara="1" rIns="0" wrap="square" tIns="0">
            <a:noAutofit/>
          </a:bodyPr>
          <a:lstStyle/>
          <a:p>
            <a:pPr indent="0" lvl="0" marL="0" marR="0" rtl="0" algn="l">
              <a:lnSpc>
                <a:spcPct val="122222"/>
              </a:lnSpc>
              <a:spcBef>
                <a:spcPts val="0"/>
              </a:spcBef>
              <a:spcAft>
                <a:spcPts val="0"/>
              </a:spcAft>
              <a:buClr>
                <a:srgbClr val="000000"/>
              </a:buClr>
              <a:buSzPts val="1350"/>
              <a:buFont typeface="Gelasio"/>
              <a:buNone/>
            </a:pPr>
            <a:r>
              <a:rPr b="0" i="0" lang="en-US" sz="1350" u="none" cap="none" strike="noStrike">
                <a:solidFill>
                  <a:srgbClr val="000000"/>
                </a:solidFill>
                <a:latin typeface="Gelasio"/>
                <a:ea typeface="Gelasio"/>
                <a:cs typeface="Gelasio"/>
                <a:sym typeface="Gelasio"/>
              </a:rPr>
              <a:t>Fully Connected</a:t>
            </a:r>
            <a:endParaRPr b="0" i="0" sz="1350" u="none" cap="none" strike="noStrike"/>
          </a:p>
        </p:txBody>
      </p:sp>
      <p:sp>
        <p:nvSpPr>
          <p:cNvPr id="132" name="Google Shape;132;p18"/>
          <p:cNvSpPr/>
          <p:nvPr/>
        </p:nvSpPr>
        <p:spPr>
          <a:xfrm>
            <a:off x="1584252" y="5529817"/>
            <a:ext cx="3004655" cy="375582"/>
          </a:xfrm>
          <a:prstGeom prst="rect">
            <a:avLst/>
          </a:prstGeom>
          <a:noFill/>
          <a:ln>
            <a:noFill/>
          </a:ln>
        </p:spPr>
        <p:txBody>
          <a:bodyPr anchorCtr="0" anchor="t" bIns="0" lIns="0" spcFirstLastPara="1" rIns="0" wrap="square" tIns="0">
            <a:noAutofit/>
          </a:bodyPr>
          <a:lstStyle/>
          <a:p>
            <a:pPr indent="0" lvl="0" marL="0" marR="0" rtl="0" algn="l">
              <a:lnSpc>
                <a:spcPct val="122222"/>
              </a:lnSpc>
              <a:spcBef>
                <a:spcPts val="0"/>
              </a:spcBef>
              <a:spcAft>
                <a:spcPts val="0"/>
              </a:spcAft>
              <a:buClr>
                <a:srgbClr val="000000"/>
              </a:buClr>
              <a:buSzPts val="1350"/>
              <a:buFont typeface="Gelasio"/>
              <a:buNone/>
            </a:pPr>
            <a:r>
              <a:rPr b="0" i="0" lang="en-US" sz="1350" u="none" cap="none" strike="noStrike">
                <a:solidFill>
                  <a:srgbClr val="000000"/>
                </a:solidFill>
                <a:latin typeface="Gelasio"/>
                <a:ea typeface="Gelasio"/>
                <a:cs typeface="Gelasio"/>
                <a:sym typeface="Gelasio"/>
              </a:rPr>
              <a:t>Max Pooling</a:t>
            </a:r>
            <a:endParaRPr b="0" i="0" sz="1350" u="none" cap="none" strike="noStrike"/>
          </a:p>
        </p:txBody>
      </p:sp>
      <p:sp>
        <p:nvSpPr>
          <p:cNvPr id="133" name="Google Shape;133;p18"/>
          <p:cNvSpPr/>
          <p:nvPr/>
        </p:nvSpPr>
        <p:spPr>
          <a:xfrm>
            <a:off x="1584252" y="4221122"/>
            <a:ext cx="3004655" cy="375582"/>
          </a:xfrm>
          <a:prstGeom prst="rect">
            <a:avLst/>
          </a:prstGeom>
          <a:noFill/>
          <a:ln>
            <a:noFill/>
          </a:ln>
        </p:spPr>
        <p:txBody>
          <a:bodyPr anchorCtr="0" anchor="t" bIns="0" lIns="0" spcFirstLastPara="1" rIns="0" wrap="square" tIns="0">
            <a:noAutofit/>
          </a:bodyPr>
          <a:lstStyle/>
          <a:p>
            <a:pPr indent="0" lvl="0" marL="0" marR="0" rtl="0" algn="l">
              <a:lnSpc>
                <a:spcPct val="122222"/>
              </a:lnSpc>
              <a:spcBef>
                <a:spcPts val="0"/>
              </a:spcBef>
              <a:spcAft>
                <a:spcPts val="0"/>
              </a:spcAft>
              <a:buClr>
                <a:srgbClr val="000000"/>
              </a:buClr>
              <a:buSzPts val="1350"/>
              <a:buFont typeface="Gelasio"/>
              <a:buNone/>
            </a:pPr>
            <a:r>
              <a:rPr b="0" i="0" lang="en-US" sz="1350" u="none" cap="none" strike="noStrike">
                <a:solidFill>
                  <a:srgbClr val="000000"/>
                </a:solidFill>
                <a:latin typeface="Gelasio"/>
                <a:ea typeface="Gelasio"/>
                <a:cs typeface="Gelasio"/>
                <a:sym typeface="Gelasio"/>
              </a:rPr>
              <a:t>Conv + ReLU</a:t>
            </a:r>
            <a:endParaRPr b="0" i="0" sz="1350" u="none" cap="none" strike="noStrike"/>
          </a:p>
        </p:txBody>
      </p:sp>
      <p:sp>
        <p:nvSpPr>
          <p:cNvPr id="134" name="Google Shape;134;p18"/>
          <p:cNvSpPr/>
          <p:nvPr/>
        </p:nvSpPr>
        <p:spPr>
          <a:xfrm>
            <a:off x="1584252" y="2899074"/>
            <a:ext cx="3004655" cy="375582"/>
          </a:xfrm>
          <a:prstGeom prst="rect">
            <a:avLst/>
          </a:prstGeom>
          <a:noFill/>
          <a:ln>
            <a:noFill/>
          </a:ln>
        </p:spPr>
        <p:txBody>
          <a:bodyPr anchorCtr="0" anchor="t" bIns="0" lIns="0" spcFirstLastPara="1" rIns="0" wrap="square" tIns="0">
            <a:noAutofit/>
          </a:bodyPr>
          <a:lstStyle/>
          <a:p>
            <a:pPr indent="0" lvl="0" marL="0" marR="0" rtl="0" algn="l">
              <a:lnSpc>
                <a:spcPct val="122222"/>
              </a:lnSpc>
              <a:spcBef>
                <a:spcPts val="0"/>
              </a:spcBef>
              <a:spcAft>
                <a:spcPts val="0"/>
              </a:spcAft>
              <a:buClr>
                <a:srgbClr val="000000"/>
              </a:buClr>
              <a:buSzPts val="1350"/>
              <a:buFont typeface="Gelasio"/>
              <a:buNone/>
            </a:pPr>
            <a:r>
              <a:rPr b="0" i="0" lang="en-US" sz="1350" u="none" cap="none" strike="noStrike">
                <a:solidFill>
                  <a:srgbClr val="000000"/>
                </a:solidFill>
                <a:latin typeface="Gelasio"/>
                <a:ea typeface="Gelasio"/>
                <a:cs typeface="Gelasio"/>
                <a:sym typeface="Gelasio"/>
              </a:rPr>
              <a:t>Input Layer</a:t>
            </a:r>
            <a:endParaRPr b="0" i="0" sz="1350" u="none" cap="none" strike="noStrike"/>
          </a:p>
        </p:txBody>
      </p:sp>
      <p:sp>
        <p:nvSpPr>
          <p:cNvPr id="135" name="Google Shape;135;p18"/>
          <p:cNvSpPr/>
          <p:nvPr/>
        </p:nvSpPr>
        <p:spPr>
          <a:xfrm>
            <a:off x="638056" y="7746846"/>
            <a:ext cx="13354200" cy="291600"/>
          </a:xfrm>
          <a:prstGeom prst="rect">
            <a:avLst/>
          </a:prstGeom>
          <a:noFill/>
          <a:ln>
            <a:noFill/>
          </a:ln>
        </p:spPr>
        <p:txBody>
          <a:bodyPr anchorCtr="0" anchor="t" bIns="0" lIns="0" spcFirstLastPara="1" rIns="0" wrap="square" tIns="0">
            <a:noAutofit/>
          </a:bodyPr>
          <a:lstStyle/>
          <a:p>
            <a:pPr indent="0" lvl="0" marL="0" marR="0" rtl="0" algn="l">
              <a:lnSpc>
                <a:spcPct val="160714"/>
              </a:lnSpc>
              <a:spcBef>
                <a:spcPts val="0"/>
              </a:spcBef>
              <a:spcAft>
                <a:spcPts val="0"/>
              </a:spcAft>
              <a:buClr>
                <a:srgbClr val="746558"/>
              </a:buClr>
              <a:buSzPts val="1400"/>
              <a:buFont typeface="Gelasio"/>
              <a:buNone/>
            </a:pPr>
            <a:r>
              <a:rPr b="0" i="0" lang="en-US" sz="1400" u="none" cap="none" strike="noStrike">
                <a:solidFill>
                  <a:srgbClr val="746558"/>
                </a:solidFill>
                <a:latin typeface="Gelasio"/>
                <a:ea typeface="Gelasio"/>
                <a:cs typeface="Gelasio"/>
                <a:sym typeface="Gelasio"/>
              </a:rPr>
              <a:t>This deep learning architecture processes visual data to identify the subtle signatures of incipient wildfires.</a:t>
            </a:r>
            <a:endParaRPr b="0" i="0" sz="1400" u="none" cap="none" strike="noStrike"/>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9"/>
          <p:cNvSpPr/>
          <p:nvPr/>
        </p:nvSpPr>
        <p:spPr>
          <a:xfrm>
            <a:off x="793790" y="1323142"/>
            <a:ext cx="10201513" cy="708779"/>
          </a:xfrm>
          <a:prstGeom prst="rect">
            <a:avLst/>
          </a:prstGeom>
          <a:noFill/>
          <a:ln>
            <a:noFill/>
          </a:ln>
        </p:spPr>
        <p:txBody>
          <a:bodyPr anchorCtr="0" anchor="t" bIns="0" lIns="0" spcFirstLastPara="1" rIns="0" wrap="square" tIns="0">
            <a:noAutofit/>
          </a:bodyPr>
          <a:lstStyle/>
          <a:p>
            <a:pPr indent="0" lvl="0" marL="0" marR="0" rtl="0" algn="l">
              <a:lnSpc>
                <a:spcPct val="124719"/>
              </a:lnSpc>
              <a:spcBef>
                <a:spcPts val="0"/>
              </a:spcBef>
              <a:spcAft>
                <a:spcPts val="0"/>
              </a:spcAft>
              <a:buClr>
                <a:srgbClr val="484237"/>
              </a:buClr>
              <a:buSzPts val="4450"/>
              <a:buFont typeface="Gelasio"/>
              <a:buNone/>
            </a:pPr>
            <a:r>
              <a:rPr b="0" i="0" lang="en-US" sz="4450" u="none" cap="none" strike="noStrike">
                <a:solidFill>
                  <a:srgbClr val="484237"/>
                </a:solidFill>
                <a:latin typeface="Gelasio"/>
                <a:ea typeface="Gelasio"/>
                <a:cs typeface="Gelasio"/>
                <a:sym typeface="Gelasio"/>
              </a:rPr>
              <a:t>Layer by Layer: How AlexNet Learns</a:t>
            </a:r>
            <a:endParaRPr b="0" i="0" sz="4450" u="none" cap="none" strike="noStrike"/>
          </a:p>
        </p:txBody>
      </p:sp>
      <p:sp>
        <p:nvSpPr>
          <p:cNvPr id="142" name="Google Shape;142;p19"/>
          <p:cNvSpPr/>
          <p:nvPr/>
        </p:nvSpPr>
        <p:spPr>
          <a:xfrm>
            <a:off x="793790" y="2485549"/>
            <a:ext cx="226814" cy="28348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1</a:t>
            </a:r>
            <a:endParaRPr b="0" i="0" sz="1750" u="none" cap="none" strike="noStrike"/>
          </a:p>
        </p:txBody>
      </p:sp>
      <p:sp>
        <p:nvSpPr>
          <p:cNvPr id="143" name="Google Shape;143;p19"/>
          <p:cNvSpPr/>
          <p:nvPr/>
        </p:nvSpPr>
        <p:spPr>
          <a:xfrm>
            <a:off x="793790" y="2840593"/>
            <a:ext cx="4196358" cy="30480"/>
          </a:xfrm>
          <a:prstGeom prst="rect">
            <a:avLst/>
          </a:prstGeom>
          <a:solidFill>
            <a:srgbClr val="D3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9"/>
          <p:cNvSpPr/>
          <p:nvPr/>
        </p:nvSpPr>
        <p:spPr>
          <a:xfrm>
            <a:off x="793790" y="3334226"/>
            <a:ext cx="29751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746558"/>
              </a:buClr>
              <a:buSzPts val="2200"/>
              <a:buFont typeface="Gelasio"/>
              <a:buNone/>
            </a:pPr>
            <a:r>
              <a:rPr b="0" i="0" lang="en-US" sz="2200" u="none" cap="none" strike="noStrike">
                <a:solidFill>
                  <a:srgbClr val="746558"/>
                </a:solidFill>
                <a:latin typeface="Gelasio"/>
                <a:ea typeface="Gelasio"/>
                <a:cs typeface="Gelasio"/>
                <a:sym typeface="Gelasio"/>
              </a:rPr>
              <a:t>Convolutional Layers</a:t>
            </a:r>
            <a:endParaRPr b="0" i="0" sz="2200" u="none" cap="none" strike="noStrike"/>
          </a:p>
        </p:txBody>
      </p:sp>
      <p:sp>
        <p:nvSpPr>
          <p:cNvPr id="145" name="Google Shape;145;p19"/>
          <p:cNvSpPr/>
          <p:nvPr/>
        </p:nvSpPr>
        <p:spPr>
          <a:xfrm>
            <a:off x="793790" y="3758969"/>
            <a:ext cx="4196400" cy="10887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Extract features like edges, textures, and patterns. Multiple layers build increasingly complex representations.</a:t>
            </a:r>
            <a:endParaRPr b="0" i="0" sz="1750" u="none" cap="none" strike="noStrike"/>
          </a:p>
        </p:txBody>
      </p:sp>
      <p:sp>
        <p:nvSpPr>
          <p:cNvPr id="146" name="Google Shape;146;p19"/>
          <p:cNvSpPr/>
          <p:nvPr/>
        </p:nvSpPr>
        <p:spPr>
          <a:xfrm>
            <a:off x="5216962" y="2485549"/>
            <a:ext cx="226814" cy="28348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2</a:t>
            </a:r>
            <a:endParaRPr b="0" i="0" sz="1750" u="none" cap="none" strike="noStrike"/>
          </a:p>
        </p:txBody>
      </p:sp>
      <p:sp>
        <p:nvSpPr>
          <p:cNvPr id="147" name="Google Shape;147;p19"/>
          <p:cNvSpPr/>
          <p:nvPr/>
        </p:nvSpPr>
        <p:spPr>
          <a:xfrm>
            <a:off x="5216962" y="2840593"/>
            <a:ext cx="4196358" cy="30480"/>
          </a:xfrm>
          <a:prstGeom prst="rect">
            <a:avLst/>
          </a:prstGeom>
          <a:solidFill>
            <a:srgbClr val="D3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9"/>
          <p:cNvSpPr/>
          <p:nvPr/>
        </p:nvSpPr>
        <p:spPr>
          <a:xfrm>
            <a:off x="5216962" y="3334239"/>
            <a:ext cx="28353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746558"/>
              </a:buClr>
              <a:buSzPts val="2200"/>
              <a:buFont typeface="Gelasio"/>
              <a:buNone/>
            </a:pPr>
            <a:r>
              <a:rPr b="0" i="0" lang="en-US" sz="2200" u="none" cap="none" strike="noStrike">
                <a:solidFill>
                  <a:srgbClr val="746558"/>
                </a:solidFill>
                <a:latin typeface="Gelasio"/>
                <a:ea typeface="Gelasio"/>
                <a:cs typeface="Gelasio"/>
                <a:sym typeface="Gelasio"/>
              </a:rPr>
              <a:t>ReLU Activation</a:t>
            </a:r>
            <a:endParaRPr b="0" i="0" sz="2200" u="none" cap="none" strike="noStrike"/>
          </a:p>
        </p:txBody>
      </p:sp>
      <p:sp>
        <p:nvSpPr>
          <p:cNvPr id="149" name="Google Shape;149;p19"/>
          <p:cNvSpPr/>
          <p:nvPr/>
        </p:nvSpPr>
        <p:spPr>
          <a:xfrm>
            <a:off x="5216987" y="3813207"/>
            <a:ext cx="4196400" cy="10887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Introduces non-linearity, allowing the network to learn more complex relationships in the data.</a:t>
            </a:r>
            <a:endParaRPr b="0" i="0" sz="1750" u="none" cap="none" strike="noStrike"/>
          </a:p>
        </p:txBody>
      </p:sp>
      <p:sp>
        <p:nvSpPr>
          <p:cNvPr id="150" name="Google Shape;150;p19"/>
          <p:cNvSpPr/>
          <p:nvPr/>
        </p:nvSpPr>
        <p:spPr>
          <a:xfrm>
            <a:off x="9640133" y="2485549"/>
            <a:ext cx="226814" cy="28348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3</a:t>
            </a:r>
            <a:endParaRPr b="0" i="0" sz="1750" u="none" cap="none" strike="noStrike"/>
          </a:p>
        </p:txBody>
      </p:sp>
      <p:sp>
        <p:nvSpPr>
          <p:cNvPr id="151" name="Google Shape;151;p19"/>
          <p:cNvSpPr/>
          <p:nvPr/>
        </p:nvSpPr>
        <p:spPr>
          <a:xfrm>
            <a:off x="9640133" y="2840593"/>
            <a:ext cx="4196358" cy="30480"/>
          </a:xfrm>
          <a:prstGeom prst="rect">
            <a:avLst/>
          </a:prstGeom>
          <a:solidFill>
            <a:srgbClr val="D3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9"/>
          <p:cNvSpPr/>
          <p:nvPr/>
        </p:nvSpPr>
        <p:spPr>
          <a:xfrm>
            <a:off x="9640133" y="3334214"/>
            <a:ext cx="28353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746558"/>
              </a:buClr>
              <a:buSzPts val="2200"/>
              <a:buFont typeface="Gelasio"/>
              <a:buNone/>
            </a:pPr>
            <a:r>
              <a:rPr b="0" i="0" lang="en-US" sz="2200" u="none" cap="none" strike="noStrike">
                <a:solidFill>
                  <a:srgbClr val="746558"/>
                </a:solidFill>
                <a:latin typeface="Gelasio"/>
                <a:ea typeface="Gelasio"/>
                <a:cs typeface="Gelasio"/>
                <a:sym typeface="Gelasio"/>
              </a:rPr>
              <a:t>Max Pooling Layers</a:t>
            </a:r>
            <a:endParaRPr b="0" i="0" sz="2200" u="none" cap="none" strike="noStrike"/>
          </a:p>
        </p:txBody>
      </p:sp>
      <p:sp>
        <p:nvSpPr>
          <p:cNvPr id="153" name="Google Shape;153;p19"/>
          <p:cNvSpPr/>
          <p:nvPr/>
        </p:nvSpPr>
        <p:spPr>
          <a:xfrm>
            <a:off x="9640158" y="3758969"/>
            <a:ext cx="4196400" cy="10887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Reduces dimensionality, making the model more robust to variations in image position and scaling.</a:t>
            </a:r>
            <a:endParaRPr b="0" i="0" sz="1750" u="none" cap="none" strike="noStrike"/>
          </a:p>
        </p:txBody>
      </p:sp>
      <p:sp>
        <p:nvSpPr>
          <p:cNvPr id="154" name="Google Shape;154;p19"/>
          <p:cNvSpPr/>
          <p:nvPr/>
        </p:nvSpPr>
        <p:spPr>
          <a:xfrm>
            <a:off x="793790" y="4990862"/>
            <a:ext cx="226814" cy="28348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4</a:t>
            </a:r>
            <a:endParaRPr b="0" i="0" sz="1750" u="none" cap="none" strike="noStrike"/>
          </a:p>
        </p:txBody>
      </p:sp>
      <p:sp>
        <p:nvSpPr>
          <p:cNvPr id="155" name="Google Shape;155;p19"/>
          <p:cNvSpPr/>
          <p:nvPr/>
        </p:nvSpPr>
        <p:spPr>
          <a:xfrm>
            <a:off x="793790" y="5345906"/>
            <a:ext cx="6407944" cy="30480"/>
          </a:xfrm>
          <a:prstGeom prst="rect">
            <a:avLst/>
          </a:prstGeom>
          <a:solidFill>
            <a:srgbClr val="D3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9"/>
          <p:cNvSpPr/>
          <p:nvPr/>
        </p:nvSpPr>
        <p:spPr>
          <a:xfrm>
            <a:off x="793790" y="5735564"/>
            <a:ext cx="32622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746558"/>
              </a:buClr>
              <a:buSzPts val="2200"/>
              <a:buFont typeface="Gelasio"/>
              <a:buNone/>
            </a:pPr>
            <a:r>
              <a:rPr b="0" i="0" lang="en-US" sz="2200" u="none" cap="none" strike="noStrike">
                <a:solidFill>
                  <a:srgbClr val="746558"/>
                </a:solidFill>
                <a:latin typeface="Gelasio"/>
                <a:ea typeface="Gelasio"/>
                <a:cs typeface="Gelasio"/>
                <a:sym typeface="Gelasio"/>
              </a:rPr>
              <a:t>Fully Connected Layers</a:t>
            </a:r>
            <a:endParaRPr b="0" i="0" sz="2200" u="none" cap="none" strike="noStrike"/>
          </a:p>
        </p:txBody>
      </p:sp>
      <p:sp>
        <p:nvSpPr>
          <p:cNvPr id="157" name="Google Shape;157;p19"/>
          <p:cNvSpPr/>
          <p:nvPr/>
        </p:nvSpPr>
        <p:spPr>
          <a:xfrm>
            <a:off x="793790" y="6241382"/>
            <a:ext cx="6408000" cy="7257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These layers interpret the high-level features and make the final classification decision.</a:t>
            </a:r>
            <a:endParaRPr b="0" i="0" sz="1750" u="none" cap="none" strike="noStrike"/>
          </a:p>
        </p:txBody>
      </p:sp>
      <p:sp>
        <p:nvSpPr>
          <p:cNvPr id="158" name="Google Shape;158;p19"/>
          <p:cNvSpPr/>
          <p:nvPr/>
        </p:nvSpPr>
        <p:spPr>
          <a:xfrm>
            <a:off x="7428548" y="4990862"/>
            <a:ext cx="226814" cy="283488"/>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5</a:t>
            </a:r>
            <a:endParaRPr b="0" i="0" sz="1750" u="none" cap="none" strike="noStrike"/>
          </a:p>
        </p:txBody>
      </p:sp>
      <p:sp>
        <p:nvSpPr>
          <p:cNvPr id="159" name="Google Shape;159;p19"/>
          <p:cNvSpPr/>
          <p:nvPr/>
        </p:nvSpPr>
        <p:spPr>
          <a:xfrm>
            <a:off x="7428548" y="5345906"/>
            <a:ext cx="6407944" cy="30480"/>
          </a:xfrm>
          <a:prstGeom prst="rect">
            <a:avLst/>
          </a:prstGeom>
          <a:solidFill>
            <a:srgbClr val="D3C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19"/>
          <p:cNvSpPr/>
          <p:nvPr/>
        </p:nvSpPr>
        <p:spPr>
          <a:xfrm>
            <a:off x="7428548" y="5735552"/>
            <a:ext cx="3321300" cy="354300"/>
          </a:xfrm>
          <a:prstGeom prst="rect">
            <a:avLst/>
          </a:prstGeom>
          <a:noFill/>
          <a:ln>
            <a:noFill/>
          </a:ln>
        </p:spPr>
        <p:txBody>
          <a:bodyPr anchorCtr="0" anchor="t" bIns="0" lIns="0" spcFirstLastPara="1" rIns="0" wrap="square" tIns="0">
            <a:noAutofit/>
          </a:bodyPr>
          <a:lstStyle/>
          <a:p>
            <a:pPr indent="0" lvl="0" marL="0" marR="0" rtl="0" algn="l">
              <a:lnSpc>
                <a:spcPct val="125000"/>
              </a:lnSpc>
              <a:spcBef>
                <a:spcPts val="0"/>
              </a:spcBef>
              <a:spcAft>
                <a:spcPts val="0"/>
              </a:spcAft>
              <a:buClr>
                <a:srgbClr val="746558"/>
              </a:buClr>
              <a:buSzPts val="2200"/>
              <a:buFont typeface="Gelasio"/>
              <a:buNone/>
            </a:pPr>
            <a:r>
              <a:rPr b="0" i="0" lang="en-US" sz="2200" u="none" cap="none" strike="noStrike">
                <a:solidFill>
                  <a:srgbClr val="746558"/>
                </a:solidFill>
                <a:latin typeface="Gelasio"/>
                <a:ea typeface="Gelasio"/>
                <a:cs typeface="Gelasio"/>
                <a:sym typeface="Gelasio"/>
              </a:rPr>
              <a:t>Output Layer (Softmax)</a:t>
            </a:r>
            <a:endParaRPr b="0" i="0" sz="2200" u="none" cap="none" strike="noStrike"/>
          </a:p>
        </p:txBody>
      </p:sp>
      <p:sp>
        <p:nvSpPr>
          <p:cNvPr id="161" name="Google Shape;161;p19"/>
          <p:cNvSpPr/>
          <p:nvPr/>
        </p:nvSpPr>
        <p:spPr>
          <a:xfrm>
            <a:off x="7428548" y="6241332"/>
            <a:ext cx="6408000" cy="725700"/>
          </a:xfrm>
          <a:prstGeom prst="rect">
            <a:avLst/>
          </a:prstGeom>
          <a:noFill/>
          <a:ln>
            <a:noFill/>
          </a:ln>
        </p:spPr>
        <p:txBody>
          <a:bodyPr anchorCtr="0" anchor="t" bIns="0" lIns="0" spcFirstLastPara="1" rIns="0" wrap="square" tIns="0">
            <a:noAutofit/>
          </a:bodyPr>
          <a:lstStyle/>
          <a:p>
            <a:pPr indent="0" lvl="0" marL="0" marR="0" rtl="0" algn="l">
              <a:lnSpc>
                <a:spcPct val="162857"/>
              </a:lnSpc>
              <a:spcBef>
                <a:spcPts val="0"/>
              </a:spcBef>
              <a:spcAft>
                <a:spcPts val="0"/>
              </a:spcAft>
              <a:buClr>
                <a:srgbClr val="746558"/>
              </a:buClr>
              <a:buSzPts val="1750"/>
              <a:buFont typeface="Gelasio"/>
              <a:buNone/>
            </a:pPr>
            <a:r>
              <a:rPr b="0" i="0" lang="en-US" sz="1750" u="none" cap="none" strike="noStrike">
                <a:solidFill>
                  <a:srgbClr val="746558"/>
                </a:solidFill>
                <a:latin typeface="Gelasio"/>
                <a:ea typeface="Gelasio"/>
                <a:cs typeface="Gelasio"/>
                <a:sym typeface="Gelasio"/>
              </a:rPr>
              <a:t>Generates probabilities for each class (e.g., 'fire,' 'smoke,' 'no fire'), indicating detection confidence.</a:t>
            </a:r>
            <a:endParaRPr b="0" i="0" sz="1750" u="none" cap="none" strike="noStrike"/>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0"/>
          <p:cNvSpPr/>
          <p:nvPr/>
        </p:nvSpPr>
        <p:spPr>
          <a:xfrm>
            <a:off x="583287" y="458272"/>
            <a:ext cx="7487483" cy="520898"/>
          </a:xfrm>
          <a:prstGeom prst="rect">
            <a:avLst/>
          </a:prstGeom>
          <a:noFill/>
          <a:ln>
            <a:noFill/>
          </a:ln>
        </p:spPr>
        <p:txBody>
          <a:bodyPr anchorCtr="0" anchor="t" bIns="0" lIns="0" spcFirstLastPara="1" rIns="0" wrap="square" tIns="0">
            <a:noAutofit/>
          </a:bodyPr>
          <a:lstStyle/>
          <a:p>
            <a:pPr indent="0" lvl="0" marL="0" marR="0" rtl="0" algn="l">
              <a:lnSpc>
                <a:spcPct val="126153"/>
              </a:lnSpc>
              <a:spcBef>
                <a:spcPts val="0"/>
              </a:spcBef>
              <a:spcAft>
                <a:spcPts val="0"/>
              </a:spcAft>
              <a:buClr>
                <a:srgbClr val="484237"/>
              </a:buClr>
              <a:buSzPts val="3250"/>
              <a:buFont typeface="Gelasio"/>
              <a:buNone/>
            </a:pPr>
            <a:r>
              <a:rPr b="0" i="0" lang="en-US" sz="3250" u="none" cap="none" strike="noStrike">
                <a:solidFill>
                  <a:srgbClr val="484237"/>
                </a:solidFill>
                <a:latin typeface="Gelasio"/>
                <a:ea typeface="Gelasio"/>
                <a:cs typeface="Gelasio"/>
                <a:sym typeface="Gelasio"/>
              </a:rPr>
              <a:t>The Training Process: Fueling the AI</a:t>
            </a:r>
            <a:endParaRPr b="0" i="0" sz="3250" u="none" cap="none" strike="noStrike"/>
          </a:p>
        </p:txBody>
      </p:sp>
      <p:sp>
        <p:nvSpPr>
          <p:cNvPr id="168" name="Google Shape;168;p20"/>
          <p:cNvSpPr/>
          <p:nvPr/>
        </p:nvSpPr>
        <p:spPr>
          <a:xfrm>
            <a:off x="583287" y="1312426"/>
            <a:ext cx="13463826" cy="266700"/>
          </a:xfrm>
          <a:prstGeom prst="rect">
            <a:avLst/>
          </a:prstGeom>
          <a:noFill/>
          <a:ln>
            <a:noFill/>
          </a:ln>
        </p:spPr>
        <p:txBody>
          <a:bodyPr anchorCtr="0" anchor="t" bIns="0" lIns="0" spcFirstLastPara="1" rIns="0" wrap="square" tIns="0">
            <a:noAutofit/>
          </a:bodyPr>
          <a:lstStyle/>
          <a:p>
            <a:pPr indent="0" lvl="0" marL="0" marR="0" rtl="0" algn="l">
              <a:lnSpc>
                <a:spcPct val="157692"/>
              </a:lnSpc>
              <a:spcBef>
                <a:spcPts val="0"/>
              </a:spcBef>
              <a:spcAft>
                <a:spcPts val="0"/>
              </a:spcAft>
              <a:buClr>
                <a:srgbClr val="746558"/>
              </a:buClr>
              <a:buSzPts val="1300"/>
              <a:buFont typeface="Gelasio"/>
              <a:buNone/>
            </a:pPr>
            <a:r>
              <a:rPr b="0" i="0" lang="en-US" sz="1300" u="none" cap="none" strike="noStrike">
                <a:solidFill>
                  <a:srgbClr val="746558"/>
                </a:solidFill>
                <a:latin typeface="Gelasio"/>
                <a:ea typeface="Gelasio"/>
                <a:cs typeface="Gelasio"/>
                <a:sym typeface="Gelasio"/>
              </a:rPr>
              <a:t>AlexNet's effectiveness hinges on rigorous training using a diverse dataset of images. This process refines its ability to accurately identify wildfires in various conditions.</a:t>
            </a:r>
            <a:endParaRPr b="0" i="0" sz="1300" u="none" cap="none" strike="noStrike"/>
          </a:p>
        </p:txBody>
      </p:sp>
      <p:sp>
        <p:nvSpPr>
          <p:cNvPr id="169" name="Google Shape;169;p20"/>
          <p:cNvSpPr/>
          <p:nvPr/>
        </p:nvSpPr>
        <p:spPr>
          <a:xfrm>
            <a:off x="583287" y="1916430"/>
            <a:ext cx="6528673" cy="266700"/>
          </a:xfrm>
          <a:prstGeom prst="rect">
            <a:avLst/>
          </a:prstGeom>
          <a:noFill/>
          <a:ln>
            <a:noFill/>
          </a:ln>
        </p:spPr>
        <p:txBody>
          <a:bodyPr anchorCtr="0" anchor="t" bIns="0" lIns="0" spcFirstLastPara="1" rIns="0" wrap="square" tIns="0">
            <a:noAutofit/>
          </a:bodyPr>
          <a:lstStyle/>
          <a:p>
            <a:pPr indent="0" lvl="0" marL="0" marR="0" rtl="0" algn="l">
              <a:lnSpc>
                <a:spcPct val="157692"/>
              </a:lnSpc>
              <a:spcBef>
                <a:spcPts val="0"/>
              </a:spcBef>
              <a:spcAft>
                <a:spcPts val="0"/>
              </a:spcAft>
              <a:buClr>
                <a:srgbClr val="746558"/>
              </a:buClr>
              <a:buSzPts val="1300"/>
              <a:buFont typeface="Gelasio"/>
              <a:buNone/>
            </a:pPr>
            <a:r>
              <a:rPr b="0" i="0" lang="en-US" sz="1300" u="none" cap="none" strike="noStrike">
                <a:solidFill>
                  <a:srgbClr val="746558"/>
                </a:solidFill>
                <a:latin typeface="Gelasio"/>
                <a:ea typeface="Gelasio"/>
                <a:cs typeface="Gelasio"/>
                <a:sym typeface="Gelasio"/>
              </a:rPr>
              <a:t>The model was trained on a massive dataset comprising:</a:t>
            </a:r>
            <a:endParaRPr b="0" i="0" sz="1300" u="none" cap="none" strike="noStrike"/>
          </a:p>
        </p:txBody>
      </p:sp>
      <p:sp>
        <p:nvSpPr>
          <p:cNvPr id="170" name="Google Shape;170;p20"/>
          <p:cNvSpPr/>
          <p:nvPr/>
        </p:nvSpPr>
        <p:spPr>
          <a:xfrm>
            <a:off x="583287" y="2333030"/>
            <a:ext cx="6528673" cy="533400"/>
          </a:xfrm>
          <a:prstGeom prst="rect">
            <a:avLst/>
          </a:prstGeom>
          <a:noFill/>
          <a:ln>
            <a:noFill/>
          </a:ln>
        </p:spPr>
        <p:txBody>
          <a:bodyPr anchorCtr="0" anchor="t" bIns="0" lIns="0" spcFirstLastPara="1" rIns="0" wrap="square" tIns="0">
            <a:noAutofit/>
          </a:bodyPr>
          <a:lstStyle/>
          <a:p>
            <a:pPr indent="0" lvl="0" marL="0" marR="0" rtl="0" algn="l">
              <a:lnSpc>
                <a:spcPct val="157692"/>
              </a:lnSpc>
              <a:spcBef>
                <a:spcPts val="0"/>
              </a:spcBef>
              <a:spcAft>
                <a:spcPts val="0"/>
              </a:spcAft>
              <a:buClr>
                <a:srgbClr val="746558"/>
              </a:buClr>
              <a:buSzPts val="1300"/>
              <a:buFont typeface="Gelasio"/>
              <a:buNone/>
            </a:pPr>
            <a:r>
              <a:rPr b="1" i="0" lang="en-US" sz="1300" u="none" cap="none" strike="noStrike">
                <a:solidFill>
                  <a:srgbClr val="746558"/>
                </a:solidFill>
                <a:latin typeface="Gelasio"/>
                <a:ea typeface="Gelasio"/>
                <a:cs typeface="Gelasio"/>
                <a:sym typeface="Gelasio"/>
              </a:rPr>
              <a:t>Positive Examples:</a:t>
            </a:r>
            <a:r>
              <a:rPr b="0" i="0" lang="en-US" sz="1300" u="none" cap="none" strike="noStrike">
                <a:solidFill>
                  <a:srgbClr val="746558"/>
                </a:solidFill>
                <a:latin typeface="Gelasio"/>
                <a:ea typeface="Gelasio"/>
                <a:cs typeface="Gelasio"/>
                <a:sym typeface="Gelasio"/>
              </a:rPr>
              <a:t> Images of fires and nascent smoke plumes in forests and urban areas.</a:t>
            </a:r>
            <a:endParaRPr b="0" i="0" sz="1300" u="none" cap="none" strike="noStrike"/>
          </a:p>
        </p:txBody>
      </p:sp>
      <p:sp>
        <p:nvSpPr>
          <p:cNvPr id="171" name="Google Shape;171;p20"/>
          <p:cNvSpPr/>
          <p:nvPr/>
        </p:nvSpPr>
        <p:spPr>
          <a:xfrm>
            <a:off x="583287" y="2924651"/>
            <a:ext cx="6528673" cy="533400"/>
          </a:xfrm>
          <a:prstGeom prst="rect">
            <a:avLst/>
          </a:prstGeom>
          <a:noFill/>
          <a:ln>
            <a:noFill/>
          </a:ln>
        </p:spPr>
        <p:txBody>
          <a:bodyPr anchorCtr="0" anchor="t" bIns="0" lIns="0" spcFirstLastPara="1" rIns="0" wrap="square" tIns="0">
            <a:noAutofit/>
          </a:bodyPr>
          <a:lstStyle/>
          <a:p>
            <a:pPr indent="0" lvl="0" marL="0" marR="0" rtl="0" algn="l">
              <a:lnSpc>
                <a:spcPct val="157692"/>
              </a:lnSpc>
              <a:spcBef>
                <a:spcPts val="0"/>
              </a:spcBef>
              <a:spcAft>
                <a:spcPts val="0"/>
              </a:spcAft>
              <a:buClr>
                <a:srgbClr val="746558"/>
              </a:buClr>
              <a:buSzPts val="1300"/>
              <a:buFont typeface="Gelasio"/>
              <a:buNone/>
            </a:pPr>
            <a:r>
              <a:rPr b="1" i="0" lang="en-US" sz="1300" u="none" cap="none" strike="noStrike">
                <a:solidFill>
                  <a:srgbClr val="746558"/>
                </a:solidFill>
                <a:latin typeface="Gelasio"/>
                <a:ea typeface="Gelasio"/>
                <a:cs typeface="Gelasio"/>
                <a:sym typeface="Gelasio"/>
              </a:rPr>
              <a:t>Negative Examples:</a:t>
            </a:r>
            <a:r>
              <a:rPr b="0" i="0" lang="en-US" sz="1300" u="none" cap="none" strike="noStrike">
                <a:solidFill>
                  <a:srgbClr val="746558"/>
                </a:solidFill>
                <a:latin typeface="Gelasio"/>
                <a:ea typeface="Gelasio"/>
                <a:cs typeface="Gelasio"/>
                <a:sym typeface="Gelasio"/>
              </a:rPr>
              <a:t> Images of similar environments without fire, including clouds, dust, and non-fire light sources.</a:t>
            </a:r>
            <a:endParaRPr b="0" i="0" sz="1300" u="none" cap="none" strike="noStrike"/>
          </a:p>
        </p:txBody>
      </p:sp>
      <p:sp>
        <p:nvSpPr>
          <p:cNvPr id="172" name="Google Shape;172;p20"/>
          <p:cNvSpPr/>
          <p:nvPr/>
        </p:nvSpPr>
        <p:spPr>
          <a:xfrm>
            <a:off x="583287" y="3607951"/>
            <a:ext cx="6528673" cy="266700"/>
          </a:xfrm>
          <a:prstGeom prst="rect">
            <a:avLst/>
          </a:prstGeom>
          <a:noFill/>
          <a:ln>
            <a:noFill/>
          </a:ln>
        </p:spPr>
        <p:txBody>
          <a:bodyPr anchorCtr="0" anchor="t" bIns="0" lIns="0" spcFirstLastPara="1" rIns="0" wrap="square" tIns="0">
            <a:noAutofit/>
          </a:bodyPr>
          <a:lstStyle/>
          <a:p>
            <a:pPr indent="0" lvl="0" marL="0" marR="0" rtl="0" algn="l">
              <a:lnSpc>
                <a:spcPct val="157692"/>
              </a:lnSpc>
              <a:spcBef>
                <a:spcPts val="0"/>
              </a:spcBef>
              <a:spcAft>
                <a:spcPts val="0"/>
              </a:spcAft>
              <a:buClr>
                <a:srgbClr val="746558"/>
              </a:buClr>
              <a:buSzPts val="1300"/>
              <a:buFont typeface="Gelasio"/>
              <a:buNone/>
            </a:pPr>
            <a:r>
              <a:rPr b="0" i="0" lang="en-US" sz="1300" u="none" cap="none" strike="noStrike">
                <a:solidFill>
                  <a:srgbClr val="746558"/>
                </a:solidFill>
                <a:latin typeface="Gelasio"/>
                <a:ea typeface="Gelasio"/>
                <a:cs typeface="Gelasio"/>
                <a:sym typeface="Gelasio"/>
              </a:rPr>
              <a:t>This balanced approach ensures robust feature learning and minimizes false positives.</a:t>
            </a:r>
            <a:endParaRPr b="0" i="0" sz="1300" u="none" cap="none" strike="noStrike"/>
          </a:p>
        </p:txBody>
      </p:sp>
      <p:pic>
        <p:nvPicPr>
          <p:cNvPr descr="preencoded.png" id="173" name="Google Shape;173;p20"/>
          <p:cNvPicPr preferRelativeResize="0"/>
          <p:nvPr/>
        </p:nvPicPr>
        <p:blipFill rotWithShape="1">
          <a:blip r:embed="rId3">
            <a:alphaModFix/>
          </a:blip>
          <a:srcRect b="0" l="0" r="0" t="0"/>
          <a:stretch/>
        </p:blipFill>
        <p:spPr>
          <a:xfrm>
            <a:off x="7526050" y="1953925"/>
            <a:ext cx="6275674" cy="627567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descr="preencoded.png" id="179" name="Google Shape;179;p21"/>
          <p:cNvPicPr preferRelativeResize="0"/>
          <p:nvPr/>
        </p:nvPicPr>
        <p:blipFill rotWithShape="1">
          <a:blip r:embed="rId3">
            <a:alphaModFix/>
          </a:blip>
          <a:srcRect b="0" l="0" r="0" t="0"/>
          <a:stretch/>
        </p:blipFill>
        <p:spPr>
          <a:xfrm>
            <a:off x="0" y="0"/>
            <a:ext cx="5486400" cy="8229600"/>
          </a:xfrm>
          <a:prstGeom prst="rect">
            <a:avLst/>
          </a:prstGeom>
          <a:noFill/>
          <a:ln>
            <a:noFill/>
          </a:ln>
        </p:spPr>
      </p:pic>
      <p:sp>
        <p:nvSpPr>
          <p:cNvPr id="180" name="Google Shape;180;p21"/>
          <p:cNvSpPr/>
          <p:nvPr/>
        </p:nvSpPr>
        <p:spPr>
          <a:xfrm>
            <a:off x="6078498" y="579715"/>
            <a:ext cx="7959804" cy="1057275"/>
          </a:xfrm>
          <a:prstGeom prst="rect">
            <a:avLst/>
          </a:prstGeom>
          <a:noFill/>
          <a:ln>
            <a:noFill/>
          </a:ln>
        </p:spPr>
        <p:txBody>
          <a:bodyPr anchorCtr="0" anchor="t" bIns="0" lIns="0" spcFirstLastPara="1" rIns="0" wrap="square" tIns="0">
            <a:noAutofit/>
          </a:bodyPr>
          <a:lstStyle/>
          <a:p>
            <a:pPr indent="0" lvl="0" marL="0" marR="0" rtl="0" algn="l">
              <a:lnSpc>
                <a:spcPct val="125757"/>
              </a:lnSpc>
              <a:spcBef>
                <a:spcPts val="0"/>
              </a:spcBef>
              <a:spcAft>
                <a:spcPts val="0"/>
              </a:spcAft>
              <a:buClr>
                <a:srgbClr val="484237"/>
              </a:buClr>
              <a:buSzPts val="3300"/>
              <a:buFont typeface="Gelasio"/>
              <a:buNone/>
            </a:pPr>
            <a:r>
              <a:rPr b="0" i="0" lang="en-US" sz="3300" u="none" cap="none" strike="noStrike">
                <a:solidFill>
                  <a:srgbClr val="484237"/>
                </a:solidFill>
                <a:latin typeface="Gelasio"/>
                <a:ea typeface="Gelasio"/>
                <a:cs typeface="Gelasio"/>
                <a:sym typeface="Gelasio"/>
              </a:rPr>
              <a:t>Optimizing AlexNet: Precision in Detection</a:t>
            </a:r>
            <a:endParaRPr b="0" i="0" sz="3300" u="none" cap="none" strike="noStrike"/>
          </a:p>
        </p:txBody>
      </p:sp>
      <p:sp>
        <p:nvSpPr>
          <p:cNvPr id="181" name="Google Shape;181;p21"/>
          <p:cNvSpPr/>
          <p:nvPr/>
        </p:nvSpPr>
        <p:spPr>
          <a:xfrm>
            <a:off x="6078498" y="1890713"/>
            <a:ext cx="7959804" cy="541258"/>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746558"/>
              </a:buClr>
              <a:buSzPts val="1300"/>
              <a:buFont typeface="Gelasio"/>
              <a:buNone/>
            </a:pPr>
            <a:r>
              <a:rPr b="0" i="0" lang="en-US" sz="1300" u="none" cap="none" strike="noStrike">
                <a:solidFill>
                  <a:srgbClr val="746558"/>
                </a:solidFill>
                <a:latin typeface="Gelasio"/>
                <a:ea typeface="Gelasio"/>
                <a:cs typeface="Gelasio"/>
                <a:sym typeface="Gelasio"/>
              </a:rPr>
              <a:t>Fine-tuning AlexNet involves several critical parameters that ensure high accuracy and efficient learning. These elements are essential for a reliable wildfire detection system.</a:t>
            </a:r>
            <a:endParaRPr b="0" i="0" sz="1300" u="none" cap="none" strike="noStrike"/>
          </a:p>
        </p:txBody>
      </p:sp>
      <p:sp>
        <p:nvSpPr>
          <p:cNvPr id="182" name="Google Shape;182;p21"/>
          <p:cNvSpPr/>
          <p:nvPr/>
        </p:nvSpPr>
        <p:spPr>
          <a:xfrm>
            <a:off x="6078498" y="2622233"/>
            <a:ext cx="676632" cy="1245156"/>
          </a:xfrm>
          <a:prstGeom prst="roundRect">
            <a:avLst>
              <a:gd fmla="val 360041" name="adj"/>
            </a:avLst>
          </a:prstGeom>
          <a:solidFill>
            <a:srgbClr val="EE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1"/>
          <p:cNvSpPr/>
          <p:nvPr/>
        </p:nvSpPr>
        <p:spPr>
          <a:xfrm>
            <a:off x="6289953" y="3086219"/>
            <a:ext cx="253722" cy="31718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746558"/>
              </a:buClr>
              <a:buSzPts val="1950"/>
              <a:buFont typeface="Gelasio"/>
              <a:buNone/>
            </a:pPr>
            <a:r>
              <a:rPr b="0" i="0" lang="en-US" sz="1950" u="none" cap="none" strike="noStrike">
                <a:solidFill>
                  <a:srgbClr val="746558"/>
                </a:solidFill>
                <a:latin typeface="Gelasio"/>
                <a:ea typeface="Gelasio"/>
                <a:cs typeface="Gelasio"/>
                <a:sym typeface="Gelasio"/>
              </a:rPr>
              <a:t>1</a:t>
            </a:r>
            <a:endParaRPr b="0" i="0" sz="1950" u="none" cap="none" strike="noStrike"/>
          </a:p>
        </p:txBody>
      </p:sp>
      <p:sp>
        <p:nvSpPr>
          <p:cNvPr id="184" name="Google Shape;184;p21"/>
          <p:cNvSpPr/>
          <p:nvPr/>
        </p:nvSpPr>
        <p:spPr>
          <a:xfrm>
            <a:off x="6924199" y="2791301"/>
            <a:ext cx="3105388" cy="264319"/>
          </a:xfrm>
          <a:prstGeom prst="rect">
            <a:avLst/>
          </a:prstGeom>
          <a:noFill/>
          <a:ln>
            <a:noFill/>
          </a:ln>
        </p:spPr>
        <p:txBody>
          <a:bodyPr anchorCtr="0" anchor="t" bIns="0" lIns="0" spcFirstLastPara="1" rIns="0" wrap="square" tIns="0">
            <a:noAutofit/>
          </a:bodyPr>
          <a:lstStyle/>
          <a:p>
            <a:pPr indent="0" lvl="0" marL="0" marR="0" rtl="0" algn="l">
              <a:lnSpc>
                <a:spcPct val="124242"/>
              </a:lnSpc>
              <a:spcBef>
                <a:spcPts val="0"/>
              </a:spcBef>
              <a:spcAft>
                <a:spcPts val="0"/>
              </a:spcAft>
              <a:buClr>
                <a:srgbClr val="746558"/>
              </a:buClr>
              <a:buSzPts val="1650"/>
              <a:buFont typeface="Gelasio"/>
              <a:buNone/>
            </a:pPr>
            <a:r>
              <a:rPr b="0" i="0" lang="en-US" sz="1650" u="none" cap="none" strike="noStrike">
                <a:solidFill>
                  <a:srgbClr val="746558"/>
                </a:solidFill>
                <a:latin typeface="Gelasio"/>
                <a:ea typeface="Gelasio"/>
                <a:cs typeface="Gelasio"/>
                <a:sym typeface="Gelasio"/>
              </a:rPr>
              <a:t>Loss Function: Cross-Entropy</a:t>
            </a:r>
            <a:endParaRPr b="0" i="0" sz="1650" u="none" cap="none" strike="noStrike"/>
          </a:p>
        </p:txBody>
      </p:sp>
      <p:sp>
        <p:nvSpPr>
          <p:cNvPr id="185" name="Google Shape;185;p21"/>
          <p:cNvSpPr/>
          <p:nvPr/>
        </p:nvSpPr>
        <p:spPr>
          <a:xfrm>
            <a:off x="6924199" y="3157061"/>
            <a:ext cx="7114103" cy="541258"/>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746558"/>
              </a:buClr>
              <a:buSzPts val="1300"/>
              <a:buFont typeface="Gelasio"/>
              <a:buNone/>
            </a:pPr>
            <a:r>
              <a:rPr b="0" i="0" lang="en-US" sz="1300" u="none" cap="none" strike="noStrike">
                <a:solidFill>
                  <a:srgbClr val="746558"/>
                </a:solidFill>
                <a:latin typeface="Gelasio"/>
                <a:ea typeface="Gelasio"/>
                <a:cs typeface="Gelasio"/>
                <a:sym typeface="Gelasio"/>
              </a:rPr>
              <a:t>Measures the difference between predicted and actual fire/smoke labels, guiding the model's adjustments.</a:t>
            </a:r>
            <a:endParaRPr b="0" i="0" sz="1300" u="none" cap="none" strike="noStrike"/>
          </a:p>
        </p:txBody>
      </p:sp>
      <p:sp>
        <p:nvSpPr>
          <p:cNvPr id="186" name="Google Shape;186;p21"/>
          <p:cNvSpPr/>
          <p:nvPr/>
        </p:nvSpPr>
        <p:spPr>
          <a:xfrm>
            <a:off x="6078498" y="4036457"/>
            <a:ext cx="676632" cy="1015008"/>
          </a:xfrm>
          <a:prstGeom prst="roundRect">
            <a:avLst>
              <a:gd fmla="val 360041" name="adj"/>
            </a:avLst>
          </a:prstGeom>
          <a:solidFill>
            <a:srgbClr val="EE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1"/>
          <p:cNvSpPr/>
          <p:nvPr/>
        </p:nvSpPr>
        <p:spPr>
          <a:xfrm>
            <a:off x="6289953" y="4385310"/>
            <a:ext cx="253722" cy="31718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746558"/>
              </a:buClr>
              <a:buSzPts val="1950"/>
              <a:buFont typeface="Gelasio"/>
              <a:buNone/>
            </a:pPr>
            <a:r>
              <a:rPr b="0" i="0" lang="en-US" sz="1950" u="none" cap="none" strike="noStrike">
                <a:solidFill>
                  <a:srgbClr val="746558"/>
                </a:solidFill>
                <a:latin typeface="Gelasio"/>
                <a:ea typeface="Gelasio"/>
                <a:cs typeface="Gelasio"/>
                <a:sym typeface="Gelasio"/>
              </a:rPr>
              <a:t>2</a:t>
            </a:r>
            <a:endParaRPr b="0" i="0" sz="1950" u="none" cap="none" strike="noStrike"/>
          </a:p>
        </p:txBody>
      </p:sp>
      <p:sp>
        <p:nvSpPr>
          <p:cNvPr id="188" name="Google Shape;188;p21"/>
          <p:cNvSpPr/>
          <p:nvPr/>
        </p:nvSpPr>
        <p:spPr>
          <a:xfrm>
            <a:off x="6924199" y="4205526"/>
            <a:ext cx="2114669" cy="264319"/>
          </a:xfrm>
          <a:prstGeom prst="rect">
            <a:avLst/>
          </a:prstGeom>
          <a:noFill/>
          <a:ln>
            <a:noFill/>
          </a:ln>
        </p:spPr>
        <p:txBody>
          <a:bodyPr anchorCtr="0" anchor="t" bIns="0" lIns="0" spcFirstLastPara="1" rIns="0" wrap="square" tIns="0">
            <a:noAutofit/>
          </a:bodyPr>
          <a:lstStyle/>
          <a:p>
            <a:pPr indent="0" lvl="0" marL="0" marR="0" rtl="0" algn="l">
              <a:lnSpc>
                <a:spcPct val="124242"/>
              </a:lnSpc>
              <a:spcBef>
                <a:spcPts val="0"/>
              </a:spcBef>
              <a:spcAft>
                <a:spcPts val="0"/>
              </a:spcAft>
              <a:buClr>
                <a:srgbClr val="746558"/>
              </a:buClr>
              <a:buSzPts val="1650"/>
              <a:buFont typeface="Gelasio"/>
              <a:buNone/>
            </a:pPr>
            <a:r>
              <a:rPr b="0" i="0" lang="en-US" sz="1650" u="none" cap="none" strike="noStrike">
                <a:solidFill>
                  <a:srgbClr val="746558"/>
                </a:solidFill>
                <a:latin typeface="Gelasio"/>
                <a:ea typeface="Gelasio"/>
                <a:cs typeface="Gelasio"/>
                <a:sym typeface="Gelasio"/>
              </a:rPr>
              <a:t>Optimizer: Adam</a:t>
            </a:r>
            <a:endParaRPr b="0" i="0" sz="1650" u="none" cap="none" strike="noStrike"/>
          </a:p>
        </p:txBody>
      </p:sp>
      <p:sp>
        <p:nvSpPr>
          <p:cNvPr id="189" name="Google Shape;189;p21"/>
          <p:cNvSpPr/>
          <p:nvPr/>
        </p:nvSpPr>
        <p:spPr>
          <a:xfrm>
            <a:off x="6924199" y="4571286"/>
            <a:ext cx="7114103" cy="270629"/>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746558"/>
              </a:buClr>
              <a:buSzPts val="1300"/>
              <a:buFont typeface="Gelasio"/>
              <a:buNone/>
            </a:pPr>
            <a:r>
              <a:rPr b="0" i="0" lang="en-US" sz="1300" u="none" cap="none" strike="noStrike">
                <a:solidFill>
                  <a:srgbClr val="746558"/>
                </a:solidFill>
                <a:latin typeface="Gelasio"/>
                <a:ea typeface="Gelasio"/>
                <a:cs typeface="Gelasio"/>
                <a:sym typeface="Gelasio"/>
              </a:rPr>
              <a:t>An adaptive learning rate optimization algorithm that efficiently updates model weights.</a:t>
            </a:r>
            <a:endParaRPr b="0" i="0" sz="1300" u="none" cap="none" strike="noStrike"/>
          </a:p>
        </p:txBody>
      </p:sp>
      <p:sp>
        <p:nvSpPr>
          <p:cNvPr id="190" name="Google Shape;190;p21"/>
          <p:cNvSpPr/>
          <p:nvPr/>
        </p:nvSpPr>
        <p:spPr>
          <a:xfrm>
            <a:off x="6078498" y="5220533"/>
            <a:ext cx="676632" cy="1015008"/>
          </a:xfrm>
          <a:prstGeom prst="roundRect">
            <a:avLst>
              <a:gd fmla="val 360041" name="adj"/>
            </a:avLst>
          </a:prstGeom>
          <a:solidFill>
            <a:srgbClr val="EE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p:nvPr/>
        </p:nvSpPr>
        <p:spPr>
          <a:xfrm>
            <a:off x="6289953" y="5569387"/>
            <a:ext cx="253722" cy="31718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746558"/>
              </a:buClr>
              <a:buSzPts val="1950"/>
              <a:buFont typeface="Gelasio"/>
              <a:buNone/>
            </a:pPr>
            <a:r>
              <a:rPr b="0" i="0" lang="en-US" sz="1950" u="none" cap="none" strike="noStrike">
                <a:solidFill>
                  <a:srgbClr val="746558"/>
                </a:solidFill>
                <a:latin typeface="Gelasio"/>
                <a:ea typeface="Gelasio"/>
                <a:cs typeface="Gelasio"/>
                <a:sym typeface="Gelasio"/>
              </a:rPr>
              <a:t>3</a:t>
            </a:r>
            <a:endParaRPr b="0" i="0" sz="1950" u="none" cap="none" strike="noStrike"/>
          </a:p>
        </p:txBody>
      </p:sp>
      <p:sp>
        <p:nvSpPr>
          <p:cNvPr id="192" name="Google Shape;192;p21"/>
          <p:cNvSpPr/>
          <p:nvPr/>
        </p:nvSpPr>
        <p:spPr>
          <a:xfrm>
            <a:off x="6924199" y="5389602"/>
            <a:ext cx="2196584" cy="264319"/>
          </a:xfrm>
          <a:prstGeom prst="rect">
            <a:avLst/>
          </a:prstGeom>
          <a:noFill/>
          <a:ln>
            <a:noFill/>
          </a:ln>
        </p:spPr>
        <p:txBody>
          <a:bodyPr anchorCtr="0" anchor="t" bIns="0" lIns="0" spcFirstLastPara="1" rIns="0" wrap="square" tIns="0">
            <a:noAutofit/>
          </a:bodyPr>
          <a:lstStyle/>
          <a:p>
            <a:pPr indent="0" lvl="0" marL="0" marR="0" rtl="0" algn="l">
              <a:lnSpc>
                <a:spcPct val="124242"/>
              </a:lnSpc>
              <a:spcBef>
                <a:spcPts val="0"/>
              </a:spcBef>
              <a:spcAft>
                <a:spcPts val="0"/>
              </a:spcAft>
              <a:buClr>
                <a:srgbClr val="746558"/>
              </a:buClr>
              <a:buSzPts val="1650"/>
              <a:buFont typeface="Gelasio"/>
              <a:buNone/>
            </a:pPr>
            <a:r>
              <a:rPr b="0" i="0" lang="en-US" sz="1650" u="none" cap="none" strike="noStrike">
                <a:solidFill>
                  <a:srgbClr val="746558"/>
                </a:solidFill>
                <a:latin typeface="Gelasio"/>
                <a:ea typeface="Gelasio"/>
                <a:cs typeface="Gelasio"/>
                <a:sym typeface="Gelasio"/>
              </a:rPr>
              <a:t>Learning Rate: 0.001</a:t>
            </a:r>
            <a:endParaRPr b="0" i="0" sz="1650" u="none" cap="none" strike="noStrike"/>
          </a:p>
        </p:txBody>
      </p:sp>
      <p:sp>
        <p:nvSpPr>
          <p:cNvPr id="193" name="Google Shape;193;p21"/>
          <p:cNvSpPr/>
          <p:nvPr/>
        </p:nvSpPr>
        <p:spPr>
          <a:xfrm>
            <a:off x="6924199" y="5755362"/>
            <a:ext cx="7114103" cy="270629"/>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746558"/>
              </a:buClr>
              <a:buSzPts val="1300"/>
              <a:buFont typeface="Gelasio"/>
              <a:buNone/>
            </a:pPr>
            <a:r>
              <a:rPr b="0" i="0" lang="en-US" sz="1300" u="none" cap="none" strike="noStrike">
                <a:solidFill>
                  <a:srgbClr val="746558"/>
                </a:solidFill>
                <a:latin typeface="Gelasio"/>
                <a:ea typeface="Gelasio"/>
                <a:cs typeface="Gelasio"/>
                <a:sym typeface="Gelasio"/>
              </a:rPr>
              <a:t>Controls the step size during optimization, balancing convergence speed and accuracy.</a:t>
            </a:r>
            <a:endParaRPr b="0" i="0" sz="1300" u="none" cap="none" strike="noStrike"/>
          </a:p>
        </p:txBody>
      </p:sp>
      <p:sp>
        <p:nvSpPr>
          <p:cNvPr id="194" name="Google Shape;194;p21"/>
          <p:cNvSpPr/>
          <p:nvPr/>
        </p:nvSpPr>
        <p:spPr>
          <a:xfrm>
            <a:off x="6078498" y="6404610"/>
            <a:ext cx="676632" cy="1245156"/>
          </a:xfrm>
          <a:prstGeom prst="roundRect">
            <a:avLst>
              <a:gd fmla="val 360041" name="adj"/>
            </a:avLst>
          </a:prstGeom>
          <a:solidFill>
            <a:srgbClr val="EEE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1"/>
          <p:cNvSpPr/>
          <p:nvPr/>
        </p:nvSpPr>
        <p:spPr>
          <a:xfrm>
            <a:off x="6289953" y="6868597"/>
            <a:ext cx="253722" cy="317183"/>
          </a:xfrm>
          <a:prstGeom prst="rect">
            <a:avLst/>
          </a:prstGeom>
          <a:noFill/>
          <a:ln>
            <a:noFill/>
          </a:ln>
        </p:spPr>
        <p:txBody>
          <a:bodyPr anchorCtr="0" anchor="t" bIns="0" lIns="0" spcFirstLastPara="1" rIns="0" wrap="square" tIns="0">
            <a:noAutofit/>
          </a:bodyPr>
          <a:lstStyle/>
          <a:p>
            <a:pPr indent="0" lvl="0" marL="0" marR="0" rtl="0" algn="l">
              <a:lnSpc>
                <a:spcPct val="100000"/>
              </a:lnSpc>
              <a:spcBef>
                <a:spcPts val="0"/>
              </a:spcBef>
              <a:spcAft>
                <a:spcPts val="0"/>
              </a:spcAft>
              <a:buClr>
                <a:srgbClr val="746558"/>
              </a:buClr>
              <a:buSzPts val="1950"/>
              <a:buFont typeface="Gelasio"/>
              <a:buNone/>
            </a:pPr>
            <a:r>
              <a:rPr b="0" i="0" lang="en-US" sz="1950" u="none" cap="none" strike="noStrike">
                <a:solidFill>
                  <a:srgbClr val="746558"/>
                </a:solidFill>
                <a:latin typeface="Gelasio"/>
                <a:ea typeface="Gelasio"/>
                <a:cs typeface="Gelasio"/>
                <a:sym typeface="Gelasio"/>
              </a:rPr>
              <a:t>4</a:t>
            </a:r>
            <a:endParaRPr b="0" i="0" sz="1950" u="none" cap="none" strike="noStrike"/>
          </a:p>
        </p:txBody>
      </p:sp>
      <p:sp>
        <p:nvSpPr>
          <p:cNvPr id="196" name="Google Shape;196;p21"/>
          <p:cNvSpPr/>
          <p:nvPr/>
        </p:nvSpPr>
        <p:spPr>
          <a:xfrm>
            <a:off x="6924199" y="6573679"/>
            <a:ext cx="2114669" cy="264319"/>
          </a:xfrm>
          <a:prstGeom prst="rect">
            <a:avLst/>
          </a:prstGeom>
          <a:noFill/>
          <a:ln>
            <a:noFill/>
          </a:ln>
        </p:spPr>
        <p:txBody>
          <a:bodyPr anchorCtr="0" anchor="t" bIns="0" lIns="0" spcFirstLastPara="1" rIns="0" wrap="square" tIns="0">
            <a:noAutofit/>
          </a:bodyPr>
          <a:lstStyle/>
          <a:p>
            <a:pPr indent="0" lvl="0" marL="0" marR="0" rtl="0" algn="l">
              <a:lnSpc>
                <a:spcPct val="124242"/>
              </a:lnSpc>
              <a:spcBef>
                <a:spcPts val="0"/>
              </a:spcBef>
              <a:spcAft>
                <a:spcPts val="0"/>
              </a:spcAft>
              <a:buClr>
                <a:srgbClr val="746558"/>
              </a:buClr>
              <a:buSzPts val="1650"/>
              <a:buFont typeface="Gelasio"/>
              <a:buNone/>
            </a:pPr>
            <a:r>
              <a:rPr b="0" i="0" lang="en-US" sz="1650" u="none" cap="none" strike="noStrike">
                <a:solidFill>
                  <a:srgbClr val="746558"/>
                </a:solidFill>
                <a:latin typeface="Gelasio"/>
                <a:ea typeface="Gelasio"/>
                <a:cs typeface="Gelasio"/>
                <a:sym typeface="Gelasio"/>
              </a:rPr>
              <a:t>Epochs: 100</a:t>
            </a:r>
            <a:endParaRPr b="0" i="0" sz="1650" u="none" cap="none" strike="noStrike"/>
          </a:p>
        </p:txBody>
      </p:sp>
      <p:sp>
        <p:nvSpPr>
          <p:cNvPr id="197" name="Google Shape;197;p21"/>
          <p:cNvSpPr/>
          <p:nvPr/>
        </p:nvSpPr>
        <p:spPr>
          <a:xfrm>
            <a:off x="6924199" y="6939439"/>
            <a:ext cx="7114103" cy="541258"/>
          </a:xfrm>
          <a:prstGeom prst="rect">
            <a:avLst/>
          </a:prstGeom>
          <a:noFill/>
          <a:ln>
            <a:noFill/>
          </a:ln>
        </p:spPr>
        <p:txBody>
          <a:bodyPr anchorCtr="0" anchor="t" bIns="0" lIns="0" spcFirstLastPara="1" rIns="0" wrap="square" tIns="0">
            <a:noAutofit/>
          </a:bodyPr>
          <a:lstStyle/>
          <a:p>
            <a:pPr indent="0" lvl="0" marL="0" marR="0" rtl="0" algn="l">
              <a:lnSpc>
                <a:spcPct val="161538"/>
              </a:lnSpc>
              <a:spcBef>
                <a:spcPts val="0"/>
              </a:spcBef>
              <a:spcAft>
                <a:spcPts val="0"/>
              </a:spcAft>
              <a:buClr>
                <a:srgbClr val="746558"/>
              </a:buClr>
              <a:buSzPts val="1300"/>
              <a:buFont typeface="Gelasio"/>
              <a:buNone/>
            </a:pPr>
            <a:r>
              <a:rPr b="0" i="0" lang="en-US" sz="1300" u="none" cap="none" strike="noStrike">
                <a:solidFill>
                  <a:srgbClr val="746558"/>
                </a:solidFill>
                <a:latin typeface="Gelasio"/>
                <a:ea typeface="Gelasio"/>
                <a:cs typeface="Gelasio"/>
                <a:sym typeface="Gelasio"/>
              </a:rPr>
              <a:t>Number of complete passes through the training dataset, allowing the model to learn iteratively.</a:t>
            </a:r>
            <a:endParaRPr b="0" i="0" sz="1300" u="none" cap="none" strike="noStrike"/>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